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89" r:id="rId3"/>
    <p:sldId id="287" r:id="rId4"/>
    <p:sldId id="261" r:id="rId5"/>
    <p:sldId id="281" r:id="rId6"/>
    <p:sldId id="282" r:id="rId7"/>
    <p:sldId id="288" r:id="rId8"/>
    <p:sldId id="275" r:id="rId9"/>
    <p:sldId id="291" r:id="rId10"/>
    <p:sldId id="294" r:id="rId11"/>
    <p:sldId id="292" r:id="rId12"/>
    <p:sldId id="296" r:id="rId13"/>
    <p:sldId id="267" r:id="rId14"/>
    <p:sldId id="271" r:id="rId15"/>
    <p:sldId id="284" r:id="rId16"/>
    <p:sldId id="286"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1" d="100"/>
          <a:sy n="91" d="100"/>
        </p:scale>
        <p:origin x="510"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88332253031379"/>
          <c:y val="3.4294891208074489E-2"/>
          <c:w val="0.84572260816774913"/>
          <c:h val="0.86544049164627945"/>
        </c:manualLayout>
      </c:layout>
      <c:barChart>
        <c:barDir val="col"/>
        <c:grouping val="clustered"/>
        <c:varyColors val="0"/>
        <c:ser>
          <c:idx val="0"/>
          <c:order val="0"/>
          <c:tx>
            <c:strRef>
              <c:f>Sheet1!$B$1</c:f>
              <c:strCache>
                <c:ptCount val="1"/>
                <c:pt idx="0">
                  <c:v>Profit PE minus Profit BDM</c:v>
                </c:pt>
              </c:strCache>
            </c:strRef>
          </c:tx>
          <c:spPr>
            <a:solidFill>
              <a:schemeClr val="accent1"/>
            </a:solidFill>
            <a:ln>
              <a:noFill/>
            </a:ln>
            <a:effectLst/>
          </c:spPr>
          <c:invertIfNegative val="0"/>
          <c:cat>
            <c:numRef>
              <c:f>Sheet1!$A$2:$A$7</c:f>
              <c:numCache>
                <c:formatCode>"$"#,##0</c:formatCode>
                <c:ptCount val="6"/>
                <c:pt idx="0">
                  <c:v>180</c:v>
                </c:pt>
                <c:pt idx="1">
                  <c:v>200</c:v>
                </c:pt>
                <c:pt idx="2">
                  <c:v>220</c:v>
                </c:pt>
                <c:pt idx="3">
                  <c:v>240</c:v>
                </c:pt>
                <c:pt idx="4">
                  <c:v>260</c:v>
                </c:pt>
                <c:pt idx="5">
                  <c:v>280</c:v>
                </c:pt>
              </c:numCache>
            </c:numRef>
          </c:cat>
          <c:val>
            <c:numRef>
              <c:f>Sheet1!$B$2:$B$7</c:f>
              <c:numCache>
                <c:formatCode>"$"#,##0.00</c:formatCode>
                <c:ptCount val="6"/>
                <c:pt idx="0">
                  <c:v>98.117500000000007</c:v>
                </c:pt>
                <c:pt idx="1">
                  <c:v>58.117500000000007</c:v>
                </c:pt>
                <c:pt idx="2">
                  <c:v>18.117500000000007</c:v>
                </c:pt>
                <c:pt idx="3">
                  <c:v>-21.882499999999993</c:v>
                </c:pt>
                <c:pt idx="4">
                  <c:v>-61.882499999999993</c:v>
                </c:pt>
                <c:pt idx="5">
                  <c:v>-101.88249999999999</c:v>
                </c:pt>
              </c:numCache>
            </c:numRef>
          </c:val>
          <c:extLst>
            <c:ext xmlns:c16="http://schemas.microsoft.com/office/drawing/2014/chart" uri="{C3380CC4-5D6E-409C-BE32-E72D297353CC}">
              <c16:uniqueId val="{00000000-1CDB-4569-9F0D-EEE8A628DFE2}"/>
            </c:ext>
          </c:extLst>
        </c:ser>
        <c:dLbls>
          <c:showLegendKey val="0"/>
          <c:showVal val="0"/>
          <c:showCatName val="0"/>
          <c:showSerName val="0"/>
          <c:showPercent val="0"/>
          <c:showBubbleSize val="0"/>
        </c:dLbls>
        <c:gapWidth val="219"/>
        <c:overlap val="-27"/>
        <c:axId val="1270508143"/>
        <c:axId val="1270504815"/>
      </c:barChart>
      <c:catAx>
        <c:axId val="1270508143"/>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b="1" dirty="0">
                    <a:latin typeface="Arial" panose="020B0604020202020204" pitchFamily="34" charset="0"/>
                    <a:cs typeface="Arial" panose="020B0604020202020204" pitchFamily="34" charset="0"/>
                  </a:rPr>
                  <a:t>Price</a:t>
                </a:r>
                <a:r>
                  <a:rPr lang="en-US" sz="1800" b="1" baseline="0" dirty="0">
                    <a:latin typeface="Arial" panose="020B0604020202020204" pitchFamily="34" charset="0"/>
                    <a:cs typeface="Arial" panose="020B0604020202020204" pitchFamily="34" charset="0"/>
                  </a:rPr>
                  <a:t> of 4 ft x 4,000 ft roll of BDM</a:t>
                </a:r>
                <a:r>
                  <a:rPr lang="en-US" sz="1800" b="1" dirty="0">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quot;$&quot;#,##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70504815"/>
        <c:crosses val="autoZero"/>
        <c:auto val="1"/>
        <c:lblAlgn val="ctr"/>
        <c:lblOffset val="100"/>
        <c:noMultiLvlLbl val="0"/>
      </c:catAx>
      <c:valAx>
        <c:axId val="1270504815"/>
        <c:scaling>
          <c:orientation val="minMax"/>
          <c:min val="-1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b="1" dirty="0">
                    <a:latin typeface="Arial" panose="020B0604020202020204" pitchFamily="34" charset="0"/>
                    <a:cs typeface="Arial" panose="020B0604020202020204" pitchFamily="34" charset="0"/>
                  </a:rPr>
                  <a:t>Profit BDM</a:t>
                </a:r>
                <a:r>
                  <a:rPr lang="en-US" sz="1600" b="1" baseline="0" dirty="0">
                    <a:latin typeface="Arial" panose="020B0604020202020204" pitchFamily="34" charset="0"/>
                    <a:cs typeface="Arial" panose="020B0604020202020204" pitchFamily="34" charset="0"/>
                  </a:rPr>
                  <a:t> – Profit PE mulch ($/acre)</a:t>
                </a:r>
                <a:endParaRPr lang="en-US" sz="1600" b="1" dirty="0">
                  <a:latin typeface="Arial" panose="020B0604020202020204" pitchFamily="34" charset="0"/>
                  <a:cs typeface="Arial" panose="020B0604020202020204" pitchFamily="34" charset="0"/>
                </a:endParaRPr>
              </a:p>
            </c:rich>
          </c:tx>
          <c:layout>
            <c:manualLayout>
              <c:xMode val="edge"/>
              <c:yMode val="edge"/>
              <c:x val="3.5261944185340111E-3"/>
              <c:y val="5.8062812885964009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70508143"/>
        <c:crosses val="autoZero"/>
        <c:crossBetween val="between"/>
      </c:valAx>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88332253031379"/>
          <c:y val="3.4294891208074489E-2"/>
          <c:w val="0.84572260816774913"/>
          <c:h val="0.86544049164627945"/>
        </c:manualLayout>
      </c:layout>
      <c:barChart>
        <c:barDir val="col"/>
        <c:grouping val="clustered"/>
        <c:varyColors val="0"/>
        <c:ser>
          <c:idx val="0"/>
          <c:order val="0"/>
          <c:tx>
            <c:strRef>
              <c:f>Sheet1!$B$1</c:f>
              <c:strCache>
                <c:ptCount val="1"/>
                <c:pt idx="0">
                  <c:v>Profit PE minus Profit BDM</c:v>
                </c:pt>
              </c:strCache>
            </c:strRef>
          </c:tx>
          <c:spPr>
            <a:solidFill>
              <a:schemeClr val="accent1"/>
            </a:solidFill>
            <a:ln>
              <a:noFill/>
            </a:ln>
            <a:effectLst/>
          </c:spPr>
          <c:invertIfNegative val="0"/>
          <c:cat>
            <c:numRef>
              <c:f>Sheet1!$A$2:$A$6</c:f>
              <c:numCache>
                <c:formatCode>#,##0.00</c:formatCode>
                <c:ptCount val="5"/>
                <c:pt idx="0">
                  <c:v>7.25</c:v>
                </c:pt>
                <c:pt idx="1">
                  <c:v>12.25</c:v>
                </c:pt>
                <c:pt idx="2">
                  <c:v>17.25</c:v>
                </c:pt>
                <c:pt idx="3">
                  <c:v>22.25</c:v>
                </c:pt>
                <c:pt idx="4">
                  <c:v>27.25</c:v>
                </c:pt>
              </c:numCache>
            </c:numRef>
          </c:cat>
          <c:val>
            <c:numRef>
              <c:f>Sheet1!$B$2:$B$6</c:f>
              <c:numCache>
                <c:formatCode>"$"#,##0.00</c:formatCode>
                <c:ptCount val="5"/>
                <c:pt idx="0">
                  <c:v>-124.7825</c:v>
                </c:pt>
                <c:pt idx="1">
                  <c:v>-53.33250000000001</c:v>
                </c:pt>
                <c:pt idx="2">
                  <c:v>18.117500000000007</c:v>
                </c:pt>
                <c:pt idx="3">
                  <c:v>89.567499999999995</c:v>
                </c:pt>
                <c:pt idx="4">
                  <c:v>161.01749999999998</c:v>
                </c:pt>
              </c:numCache>
            </c:numRef>
          </c:val>
          <c:extLst>
            <c:ext xmlns:c16="http://schemas.microsoft.com/office/drawing/2014/chart" uri="{C3380CC4-5D6E-409C-BE32-E72D297353CC}">
              <c16:uniqueId val="{00000000-1CDB-4569-9F0D-EEE8A628DFE2}"/>
            </c:ext>
          </c:extLst>
        </c:ser>
        <c:dLbls>
          <c:showLegendKey val="0"/>
          <c:showVal val="0"/>
          <c:showCatName val="0"/>
          <c:showSerName val="0"/>
          <c:showPercent val="0"/>
          <c:showBubbleSize val="0"/>
        </c:dLbls>
        <c:gapWidth val="219"/>
        <c:overlap val="-27"/>
        <c:axId val="1270508143"/>
        <c:axId val="1270504815"/>
      </c:barChart>
      <c:catAx>
        <c:axId val="1270508143"/>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b="1" dirty="0">
                    <a:latin typeface="Arial" panose="020B0604020202020204" pitchFamily="34" charset="0"/>
                    <a:cs typeface="Arial" panose="020B0604020202020204" pitchFamily="34" charset="0"/>
                  </a:rPr>
                  <a:t>Labor hours for</a:t>
                </a:r>
                <a:r>
                  <a:rPr lang="en-US" sz="1800" b="1" baseline="0" dirty="0">
                    <a:latin typeface="Arial" panose="020B0604020202020204" pitchFamily="34" charset="0"/>
                    <a:cs typeface="Arial" panose="020B0604020202020204" pitchFamily="34" charset="0"/>
                  </a:rPr>
                  <a:t> removal and disposal of PE mulch (hours/acre)</a:t>
                </a:r>
                <a:endParaRPr lang="en-US" sz="18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70504815"/>
        <c:crosses val="autoZero"/>
        <c:auto val="1"/>
        <c:lblAlgn val="ctr"/>
        <c:lblOffset val="100"/>
        <c:noMultiLvlLbl val="0"/>
      </c:catAx>
      <c:valAx>
        <c:axId val="1270504815"/>
        <c:scaling>
          <c:orientation val="minMax"/>
          <c:max val="150"/>
          <c:min val="-1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b="1" dirty="0">
                    <a:latin typeface="Arial" panose="020B0604020202020204" pitchFamily="34" charset="0"/>
                    <a:cs typeface="Arial" panose="020B0604020202020204" pitchFamily="34" charset="0"/>
                  </a:rPr>
                  <a:t>Profit BDM</a:t>
                </a:r>
                <a:r>
                  <a:rPr lang="en-US" sz="1600" b="1" baseline="0" dirty="0">
                    <a:latin typeface="Arial" panose="020B0604020202020204" pitchFamily="34" charset="0"/>
                    <a:cs typeface="Arial" panose="020B0604020202020204" pitchFamily="34" charset="0"/>
                  </a:rPr>
                  <a:t> – Profit PE mulch ($/acre)</a:t>
                </a:r>
                <a:endParaRPr lang="en-US" sz="1600" b="1" dirty="0">
                  <a:latin typeface="Arial" panose="020B0604020202020204" pitchFamily="34" charset="0"/>
                  <a:cs typeface="Arial" panose="020B0604020202020204" pitchFamily="34" charset="0"/>
                </a:endParaRPr>
              </a:p>
            </c:rich>
          </c:tx>
          <c:layout>
            <c:manualLayout>
              <c:xMode val="edge"/>
              <c:yMode val="edge"/>
              <c:x val="3.5261944185340111E-3"/>
              <c:y val="5.8062812885964002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70508143"/>
        <c:crosses val="autoZero"/>
        <c:crossBetween val="between"/>
        <c:majorUnit val="50"/>
      </c:valAx>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88332253031379"/>
          <c:y val="3.4294891208074489E-2"/>
          <c:w val="0.84572260816774913"/>
          <c:h val="0.86544049164627945"/>
        </c:manualLayout>
      </c:layout>
      <c:barChart>
        <c:barDir val="col"/>
        <c:grouping val="clustered"/>
        <c:varyColors val="0"/>
        <c:ser>
          <c:idx val="0"/>
          <c:order val="0"/>
          <c:tx>
            <c:strRef>
              <c:f>Sheet1!$B$1</c:f>
              <c:strCache>
                <c:ptCount val="1"/>
                <c:pt idx="0">
                  <c:v>Profit PE minus Profit BDM</c:v>
                </c:pt>
              </c:strCache>
            </c:strRef>
          </c:tx>
          <c:spPr>
            <a:solidFill>
              <a:schemeClr val="accent1"/>
            </a:solidFill>
            <a:ln>
              <a:noFill/>
            </a:ln>
            <a:effectLst/>
          </c:spPr>
          <c:invertIfNegative val="0"/>
          <c:cat>
            <c:numRef>
              <c:f>Sheet1!$A$2:$A$5</c:f>
              <c:numCache>
                <c:formatCode>#,##0.00</c:formatCode>
                <c:ptCount val="4"/>
                <c:pt idx="0">
                  <c:v>11.71</c:v>
                </c:pt>
                <c:pt idx="1">
                  <c:v>13.678979591836734</c:v>
                </c:pt>
                <c:pt idx="2">
                  <c:v>14.26</c:v>
                </c:pt>
                <c:pt idx="3">
                  <c:v>15.83</c:v>
                </c:pt>
              </c:numCache>
            </c:numRef>
          </c:cat>
          <c:val>
            <c:numRef>
              <c:f>Sheet1!$B$2:$B$5</c:f>
              <c:numCache>
                <c:formatCode>"$"#,##0.00</c:formatCode>
                <c:ptCount val="4"/>
                <c:pt idx="0">
                  <c:v>-124.7825</c:v>
                </c:pt>
                <c:pt idx="1">
                  <c:v>-53.33250000000001</c:v>
                </c:pt>
                <c:pt idx="2">
                  <c:v>18.117500000000007</c:v>
                </c:pt>
                <c:pt idx="3">
                  <c:v>89.567499999999995</c:v>
                </c:pt>
              </c:numCache>
            </c:numRef>
          </c:val>
          <c:extLst>
            <c:ext xmlns:c16="http://schemas.microsoft.com/office/drawing/2014/chart" uri="{C3380CC4-5D6E-409C-BE32-E72D297353CC}">
              <c16:uniqueId val="{00000000-1CDB-4569-9F0D-EEE8A628DFE2}"/>
            </c:ext>
          </c:extLst>
        </c:ser>
        <c:dLbls>
          <c:showLegendKey val="0"/>
          <c:showVal val="0"/>
          <c:showCatName val="0"/>
          <c:showSerName val="0"/>
          <c:showPercent val="0"/>
          <c:showBubbleSize val="0"/>
        </c:dLbls>
        <c:gapWidth val="219"/>
        <c:overlap val="-27"/>
        <c:axId val="1270508143"/>
        <c:axId val="1270504815"/>
      </c:barChart>
      <c:catAx>
        <c:axId val="1270508143"/>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b="1" dirty="0">
                    <a:latin typeface="Arial" panose="020B0604020202020204" pitchFamily="34" charset="0"/>
                    <a:cs typeface="Arial" panose="020B0604020202020204" pitchFamily="34" charset="0"/>
                  </a:rPr>
                  <a:t>Labor rate</a:t>
                </a:r>
                <a:r>
                  <a:rPr lang="en-US" sz="1800" b="1" baseline="0" dirty="0">
                    <a:latin typeface="Arial" panose="020B0604020202020204" pitchFamily="34" charset="0"/>
                    <a:cs typeface="Arial" panose="020B0604020202020204" pitchFamily="34" charset="0"/>
                  </a:rPr>
                  <a:t> ($/hour)</a:t>
                </a:r>
                <a:endParaRPr lang="en-US" sz="18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quot;$&quot;#,##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70504815"/>
        <c:crosses val="autoZero"/>
        <c:auto val="1"/>
        <c:lblAlgn val="ctr"/>
        <c:lblOffset val="100"/>
        <c:noMultiLvlLbl val="0"/>
      </c:catAx>
      <c:valAx>
        <c:axId val="1270504815"/>
        <c:scaling>
          <c:orientation val="minMax"/>
          <c:max val="150"/>
          <c:min val="-1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b="1" dirty="0">
                    <a:latin typeface="Arial" panose="020B0604020202020204" pitchFamily="34" charset="0"/>
                    <a:cs typeface="Arial" panose="020B0604020202020204" pitchFamily="34" charset="0"/>
                  </a:rPr>
                  <a:t>Profit BDM</a:t>
                </a:r>
                <a:r>
                  <a:rPr lang="en-US" sz="1600" b="1" baseline="0" dirty="0">
                    <a:latin typeface="Arial" panose="020B0604020202020204" pitchFamily="34" charset="0"/>
                    <a:cs typeface="Arial" panose="020B0604020202020204" pitchFamily="34" charset="0"/>
                  </a:rPr>
                  <a:t> – Profit PE mulch ($/acre)</a:t>
                </a:r>
                <a:endParaRPr lang="en-US" sz="1600" b="1" dirty="0">
                  <a:latin typeface="Arial" panose="020B0604020202020204" pitchFamily="34" charset="0"/>
                  <a:cs typeface="Arial" panose="020B0604020202020204" pitchFamily="34" charset="0"/>
                </a:endParaRPr>
              </a:p>
            </c:rich>
          </c:tx>
          <c:layout>
            <c:manualLayout>
              <c:xMode val="edge"/>
              <c:yMode val="edge"/>
              <c:x val="3.5261944185340111E-3"/>
              <c:y val="5.8062812885964002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70508143"/>
        <c:crosses val="autoZero"/>
        <c:crossBetween val="between"/>
        <c:majorUnit val="50"/>
      </c:valAx>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554920-4630-4D74-9A6E-B7A1262C28EE}" type="datetimeFigureOut">
              <a:rPr lang="en-US" smtClean="0"/>
              <a:t>7/7/2021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763473-9425-48F5-AAC0-66C0AD66C221}" type="slidenum">
              <a:rPr lang="en-US" smtClean="0"/>
              <a:t>‹#›</a:t>
            </a:fld>
            <a:endParaRPr lang="en-US"/>
          </a:p>
        </p:txBody>
      </p:sp>
    </p:spTree>
    <p:extLst>
      <p:ext uri="{BB962C8B-B14F-4D97-AF65-F5344CB8AC3E}">
        <p14:creationId xmlns:p14="http://schemas.microsoft.com/office/powerpoint/2010/main" val="297129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16</a:t>
            </a:fld>
            <a:endParaRPr lang="en-US"/>
          </a:p>
        </p:txBody>
      </p:sp>
    </p:spTree>
    <p:extLst>
      <p:ext uri="{BB962C8B-B14F-4D97-AF65-F5344CB8AC3E}">
        <p14:creationId xmlns:p14="http://schemas.microsoft.com/office/powerpoint/2010/main" val="2538640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862900-B2A7-45D3-A376-DD1B4F350893}"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19438-C917-4701-8F1D-80E877EEE161}" type="slidenum">
              <a:rPr lang="en-US" smtClean="0"/>
              <a:t>‹#›</a:t>
            </a:fld>
            <a:endParaRPr lang="en-US"/>
          </a:p>
        </p:txBody>
      </p:sp>
    </p:spTree>
    <p:extLst>
      <p:ext uri="{BB962C8B-B14F-4D97-AF65-F5344CB8AC3E}">
        <p14:creationId xmlns:p14="http://schemas.microsoft.com/office/powerpoint/2010/main" val="403440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62900-B2A7-45D3-A376-DD1B4F350893}"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19438-C917-4701-8F1D-80E877EEE161}" type="slidenum">
              <a:rPr lang="en-US" smtClean="0"/>
              <a:t>‹#›</a:t>
            </a:fld>
            <a:endParaRPr lang="en-US"/>
          </a:p>
        </p:txBody>
      </p:sp>
    </p:spTree>
    <p:extLst>
      <p:ext uri="{BB962C8B-B14F-4D97-AF65-F5344CB8AC3E}">
        <p14:creationId xmlns:p14="http://schemas.microsoft.com/office/powerpoint/2010/main" val="1156731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62900-B2A7-45D3-A376-DD1B4F350893}"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19438-C917-4701-8F1D-80E877EEE161}" type="slidenum">
              <a:rPr lang="en-US" smtClean="0"/>
              <a:t>‹#›</a:t>
            </a:fld>
            <a:endParaRPr lang="en-US"/>
          </a:p>
        </p:txBody>
      </p:sp>
    </p:spTree>
    <p:extLst>
      <p:ext uri="{BB962C8B-B14F-4D97-AF65-F5344CB8AC3E}">
        <p14:creationId xmlns:p14="http://schemas.microsoft.com/office/powerpoint/2010/main" val="355983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62900-B2A7-45D3-A376-DD1B4F350893}"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19438-C917-4701-8F1D-80E877EEE161}" type="slidenum">
              <a:rPr lang="en-US" smtClean="0"/>
              <a:t>‹#›</a:t>
            </a:fld>
            <a:endParaRPr lang="en-US"/>
          </a:p>
        </p:txBody>
      </p:sp>
    </p:spTree>
    <p:extLst>
      <p:ext uri="{BB962C8B-B14F-4D97-AF65-F5344CB8AC3E}">
        <p14:creationId xmlns:p14="http://schemas.microsoft.com/office/powerpoint/2010/main" val="48730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62900-B2A7-45D3-A376-DD1B4F350893}"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19438-C917-4701-8F1D-80E877EEE161}" type="slidenum">
              <a:rPr lang="en-US" smtClean="0"/>
              <a:t>‹#›</a:t>
            </a:fld>
            <a:endParaRPr lang="en-US"/>
          </a:p>
        </p:txBody>
      </p:sp>
    </p:spTree>
    <p:extLst>
      <p:ext uri="{BB962C8B-B14F-4D97-AF65-F5344CB8AC3E}">
        <p14:creationId xmlns:p14="http://schemas.microsoft.com/office/powerpoint/2010/main" val="133516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862900-B2A7-45D3-A376-DD1B4F350893}"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19438-C917-4701-8F1D-80E877EEE161}" type="slidenum">
              <a:rPr lang="en-US" smtClean="0"/>
              <a:t>‹#›</a:t>
            </a:fld>
            <a:endParaRPr lang="en-US"/>
          </a:p>
        </p:txBody>
      </p:sp>
    </p:spTree>
    <p:extLst>
      <p:ext uri="{BB962C8B-B14F-4D97-AF65-F5344CB8AC3E}">
        <p14:creationId xmlns:p14="http://schemas.microsoft.com/office/powerpoint/2010/main" val="2363690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862900-B2A7-45D3-A376-DD1B4F350893}" type="datetimeFigureOut">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019438-C917-4701-8F1D-80E877EEE161}" type="slidenum">
              <a:rPr lang="en-US" smtClean="0"/>
              <a:t>‹#›</a:t>
            </a:fld>
            <a:endParaRPr lang="en-US"/>
          </a:p>
        </p:txBody>
      </p:sp>
    </p:spTree>
    <p:extLst>
      <p:ext uri="{BB962C8B-B14F-4D97-AF65-F5344CB8AC3E}">
        <p14:creationId xmlns:p14="http://schemas.microsoft.com/office/powerpoint/2010/main" val="1733762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862900-B2A7-45D3-A376-DD1B4F350893}" type="datetimeFigureOut">
              <a:rPr lang="en-US" smtClean="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019438-C917-4701-8F1D-80E877EEE161}" type="slidenum">
              <a:rPr lang="en-US" smtClean="0"/>
              <a:t>‹#›</a:t>
            </a:fld>
            <a:endParaRPr lang="en-US"/>
          </a:p>
        </p:txBody>
      </p:sp>
    </p:spTree>
    <p:extLst>
      <p:ext uri="{BB962C8B-B14F-4D97-AF65-F5344CB8AC3E}">
        <p14:creationId xmlns:p14="http://schemas.microsoft.com/office/powerpoint/2010/main" val="2417974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62900-B2A7-45D3-A376-DD1B4F350893}" type="datetimeFigureOut">
              <a:rPr lang="en-US" smtClean="0"/>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019438-C917-4701-8F1D-80E877EEE161}" type="slidenum">
              <a:rPr lang="en-US" smtClean="0"/>
              <a:t>‹#›</a:t>
            </a:fld>
            <a:endParaRPr lang="en-US"/>
          </a:p>
        </p:txBody>
      </p:sp>
    </p:spTree>
    <p:extLst>
      <p:ext uri="{BB962C8B-B14F-4D97-AF65-F5344CB8AC3E}">
        <p14:creationId xmlns:p14="http://schemas.microsoft.com/office/powerpoint/2010/main" val="301141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862900-B2A7-45D3-A376-DD1B4F350893}"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19438-C917-4701-8F1D-80E877EEE161}" type="slidenum">
              <a:rPr lang="en-US" smtClean="0"/>
              <a:t>‹#›</a:t>
            </a:fld>
            <a:endParaRPr lang="en-US"/>
          </a:p>
        </p:txBody>
      </p:sp>
    </p:spTree>
    <p:extLst>
      <p:ext uri="{BB962C8B-B14F-4D97-AF65-F5344CB8AC3E}">
        <p14:creationId xmlns:p14="http://schemas.microsoft.com/office/powerpoint/2010/main" val="227464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862900-B2A7-45D3-A376-DD1B4F350893}"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19438-C917-4701-8F1D-80E877EEE161}" type="slidenum">
              <a:rPr lang="en-US" smtClean="0"/>
              <a:t>‹#›</a:t>
            </a:fld>
            <a:endParaRPr lang="en-US"/>
          </a:p>
        </p:txBody>
      </p:sp>
    </p:spTree>
    <p:extLst>
      <p:ext uri="{BB962C8B-B14F-4D97-AF65-F5344CB8AC3E}">
        <p14:creationId xmlns:p14="http://schemas.microsoft.com/office/powerpoint/2010/main" val="312840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62900-B2A7-45D3-A376-DD1B4F350893}" type="datetimeFigureOut">
              <a:rPr lang="en-US" smtClean="0"/>
              <a:t>7/7/2021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19438-C917-4701-8F1D-80E877EEE161}" type="slidenum">
              <a:rPr lang="en-US" smtClean="0"/>
              <a:t>‹#›</a:t>
            </a:fld>
            <a:endParaRPr lang="en-US"/>
          </a:p>
        </p:txBody>
      </p:sp>
    </p:spTree>
    <p:extLst>
      <p:ext uri="{BB962C8B-B14F-4D97-AF65-F5344CB8AC3E}">
        <p14:creationId xmlns:p14="http://schemas.microsoft.com/office/powerpoint/2010/main" val="419187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mallfruits.wsu.edu/" TargetMode="External"/><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smallfruits.wsu.edu/" TargetMode="External"/><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hyperlink" Target="https://smallfruits.wsu.edu/" TargetMode="External"/><Relationship Id="rId7"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https://smallfruits.wsu.edu/" TargetMode="External"/><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g"/><Relationship Id="rId9" Type="http://schemas.openxmlformats.org/officeDocument/2006/relationships/hyperlink" Target="about:blan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jpg"/><Relationship Id="rId4" Type="http://schemas.openxmlformats.org/officeDocument/2006/relationships/hyperlink" Target="about:blan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jpg"/><Relationship Id="rId4" Type="http://schemas.openxmlformats.org/officeDocument/2006/relationships/hyperlink" Target="https://smallfruits.wsu.edu/"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hyperlink" Target="https://smallfruits.wsu.edu/" TargetMode="External"/><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8" Type="http://schemas.openxmlformats.org/officeDocument/2006/relationships/hyperlink" Target="https://ag.tennessee.edu/biodegradablemulch/Documents/Velandia%20et%20al%20The%20Economics%20of%20Adopting%20Biodegradable%20Mulch.pdf" TargetMode="External"/><Relationship Id="rId13" Type="http://schemas.openxmlformats.org/officeDocument/2006/relationships/image" Target="../media/image4.jpeg"/><Relationship Id="rId3" Type="http://schemas.openxmlformats.org/officeDocument/2006/relationships/hyperlink" Target="https://www.biodegradablemulch.org/" TargetMode="External"/><Relationship Id="rId7" Type="http://schemas.openxmlformats.org/officeDocument/2006/relationships/hyperlink" Target="https://smallfruits.wsu.edu/plastic-mulches/" TargetMode="External"/><Relationship Id="rId12"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research.libraries.wsu.edu/xmlui/handle/2376/13104" TargetMode="External"/><Relationship Id="rId11" Type="http://schemas.openxmlformats.org/officeDocument/2006/relationships/image" Target="../media/image1.png"/><Relationship Id="rId5" Type="http://schemas.openxmlformats.org/officeDocument/2006/relationships/hyperlink" Target="https://s3.wp.wsu.edu/uploads/sites/2181/2017/06/FactSheet.CostandDimensions-2.pdf" TargetMode="External"/><Relationship Id="rId10" Type="http://schemas.openxmlformats.org/officeDocument/2006/relationships/hyperlink" Target="https://pubs.extension.wsu.edu/economic-feasibility-of-using-alternative-plastic-mulches-a-pumpkin-case-study-in-western-washington" TargetMode="External"/><Relationship Id="rId4" Type="http://schemas.openxmlformats.org/officeDocument/2006/relationships/hyperlink" Target="about:blank" TargetMode="External"/><Relationship Id="rId9" Type="http://schemas.openxmlformats.org/officeDocument/2006/relationships/hyperlink" Target="https://extension.tennessee.edu/publications/Documents/W822.pdf" TargetMode="External"/><Relationship Id="rId1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hyperlink" Target="https://smallfruits.wsu.edu/"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hyperlink" Target="https://smallfruits.wsu.edu/"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smallfruits.wsu.edu/" TargetMode="External"/><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hyperlink" Target="https://smallfruits.wsu.edu/" TargetMode="External"/><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hyperlink" Target="https://smallfruits.wsu.edu/"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hyperlink" Target="https://smallfruits.wsu.edu/"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hyperlink" Target="https://smallfruits.wsu.edu/" TargetMode="External"/><Relationship Id="rId7"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ubtitle 2">
            <a:extLst>
              <a:ext uri="{FF2B5EF4-FFF2-40B4-BE49-F238E27FC236}">
                <a16:creationId xmlns:a16="http://schemas.microsoft.com/office/drawing/2014/main" id="{3D710A93-6C1E-4108-AB85-1343D036B0BF}"/>
              </a:ext>
            </a:extLst>
          </p:cNvPr>
          <p:cNvSpPr>
            <a:spLocks noGrp="1"/>
          </p:cNvSpPr>
          <p:nvPr>
            <p:ph type="subTitle" idx="1"/>
          </p:nvPr>
        </p:nvSpPr>
        <p:spPr>
          <a:xfrm>
            <a:off x="0" y="3549552"/>
            <a:ext cx="9144000" cy="1014547"/>
          </a:xfrm>
        </p:spPr>
        <p:txBody>
          <a:bodyPr>
            <a:noAutofit/>
          </a:bodyPr>
          <a:lstStyle/>
          <a:p>
            <a:r>
              <a:rPr lang="en-US" sz="3200" b="1" dirty="0">
                <a:solidFill>
                  <a:srgbClr val="C00000"/>
                </a:solidFill>
                <a:latin typeface="Arial" panose="020B0604020202020204" pitchFamily="34" charset="0"/>
                <a:cs typeface="Arial" panose="020B0604020202020204" pitchFamily="34" charset="0"/>
              </a:rPr>
              <a:t>Economics of Soil-Biodegradable Mulch Use</a:t>
            </a:r>
          </a:p>
        </p:txBody>
      </p:sp>
      <p:cxnSp>
        <p:nvCxnSpPr>
          <p:cNvPr id="28" name="Straight Connector 27">
            <a:extLst>
              <a:ext uri="{FF2B5EF4-FFF2-40B4-BE49-F238E27FC236}">
                <a16:creationId xmlns:a16="http://schemas.microsoft.com/office/drawing/2014/main" id="{4B665E2D-61F5-49CB-ABE4-2F649B9701C6}"/>
              </a:ext>
            </a:extLst>
          </p:cNvPr>
          <p:cNvCxnSpPr>
            <a:cxnSpLocks/>
          </p:cNvCxnSpPr>
          <p:nvPr/>
        </p:nvCxnSpPr>
        <p:spPr>
          <a:xfrm>
            <a:off x="1" y="838494"/>
            <a:ext cx="91439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25CFF4B-471D-414A-8086-F5543C6501F6}"/>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0" name="Picture 4" descr="Image result for washington state university logo">
            <a:extLst>
              <a:ext uri="{FF2B5EF4-FFF2-40B4-BE49-F238E27FC236}">
                <a16:creationId xmlns:a16="http://schemas.microsoft.com/office/drawing/2014/main" id="{4C1D1CC8-8BD2-4AC3-ACC8-5C9938A313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128" y="6045239"/>
            <a:ext cx="2128075" cy="88669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9E26CE61-A5CB-4DA6-8D03-E70DE940791C}"/>
              </a:ext>
            </a:extLst>
          </p:cNvPr>
          <p:cNvSpPr txBox="1"/>
          <p:nvPr/>
        </p:nvSpPr>
        <p:spPr>
          <a:xfrm>
            <a:off x="2731146" y="6509762"/>
            <a:ext cx="2476172" cy="307777"/>
          </a:xfrm>
          <a:prstGeom prst="rect">
            <a:avLst/>
          </a:prstGeom>
          <a:noFill/>
        </p:spPr>
        <p:txBody>
          <a:bodyPr wrap="square" rtlCol="0">
            <a:spAutoFit/>
          </a:bodyPr>
          <a:lstStyle/>
          <a:p>
            <a:r>
              <a:rPr lang="en-US" sz="1400" b="1" u="sng" dirty="0">
                <a:hlinkClick r:id="rId3"/>
              </a:rPr>
              <a:t>https://smallfruits.wsu.edu</a:t>
            </a:r>
            <a:endParaRPr lang="en-US" sz="1400" b="1" i="1" u="sng" dirty="0">
              <a:latin typeface="Arial" panose="020B0604020202020204" pitchFamily="34" charset="0"/>
              <a:cs typeface="Arial" panose="020B0604020202020204" pitchFamily="34" charset="0"/>
            </a:endParaRPr>
          </a:p>
        </p:txBody>
      </p:sp>
      <p:sp>
        <p:nvSpPr>
          <p:cNvPr id="32" name="Subtitle 2">
            <a:extLst>
              <a:ext uri="{FF2B5EF4-FFF2-40B4-BE49-F238E27FC236}">
                <a16:creationId xmlns:a16="http://schemas.microsoft.com/office/drawing/2014/main" id="{919E722F-C356-4D95-AA52-60B289BF8FE5}"/>
              </a:ext>
            </a:extLst>
          </p:cNvPr>
          <p:cNvSpPr txBox="1">
            <a:spLocks/>
          </p:cNvSpPr>
          <p:nvPr/>
        </p:nvSpPr>
        <p:spPr>
          <a:xfrm>
            <a:off x="644707" y="4198777"/>
            <a:ext cx="8080495" cy="17949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Margarita </a:t>
            </a:r>
            <a:r>
              <a:rPr lang="en-US" sz="2000" dirty="0" err="1">
                <a:latin typeface="Arial" panose="020B0604020202020204" pitchFamily="34" charset="0"/>
                <a:cs typeface="Arial" panose="020B0604020202020204" pitchFamily="34" charset="0"/>
              </a:rPr>
              <a:t>Velandia</a:t>
            </a:r>
            <a:r>
              <a:rPr lang="en-US" sz="2000" dirty="0">
                <a:latin typeface="Arial" panose="020B0604020202020204" pitchFamily="34" charset="0"/>
                <a:cs typeface="Arial" panose="020B0604020202020204" pitchFamily="34" charset="0"/>
              </a:rPr>
              <a:t>, </a:t>
            </a:r>
            <a:r>
              <a:rPr lang="en-US" sz="2000" dirty="0">
                <a:solidFill>
                  <a:schemeClr val="accent1">
                    <a:lumMod val="75000"/>
                  </a:schemeClr>
                </a:solidFill>
                <a:latin typeface="Arial" panose="020B0604020202020204" pitchFamily="34" charset="0"/>
                <a:cs typeface="Arial" panose="020B0604020202020204" pitchFamily="34" charset="0"/>
              </a:rPr>
              <a:t>The University of Tennessee</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Suzette P. Galinato, </a:t>
            </a:r>
            <a:r>
              <a:rPr lang="en-US" sz="2000" dirty="0">
                <a:solidFill>
                  <a:schemeClr val="accent1">
                    <a:lumMod val="75000"/>
                  </a:schemeClr>
                </a:solidFill>
                <a:latin typeface="Arial" panose="020B0604020202020204" pitchFamily="34" charset="0"/>
                <a:cs typeface="Arial" panose="020B0604020202020204" pitchFamily="34" charset="0"/>
              </a:rPr>
              <a:t>Washington State University</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Lisa DeVetter, </a:t>
            </a:r>
            <a:r>
              <a:rPr lang="en-US" sz="2000" dirty="0">
                <a:solidFill>
                  <a:schemeClr val="accent1">
                    <a:lumMod val="75000"/>
                  </a:schemeClr>
                </a:solidFill>
                <a:latin typeface="Arial" panose="020B0604020202020204" pitchFamily="34" charset="0"/>
                <a:cs typeface="Arial" panose="020B0604020202020204" pitchFamily="34" charset="0"/>
              </a:rPr>
              <a:t>Washington State University  </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Mark Bolda, </a:t>
            </a:r>
            <a:r>
              <a:rPr lang="en-US" sz="2000" dirty="0">
                <a:solidFill>
                  <a:schemeClr val="accent1">
                    <a:lumMod val="75000"/>
                  </a:schemeClr>
                </a:solidFill>
                <a:latin typeface="Arial" panose="020B0604020202020204" pitchFamily="34" charset="0"/>
                <a:cs typeface="Arial" panose="020B0604020202020204" pitchFamily="34" charset="0"/>
              </a:rPr>
              <a:t>University of California  </a:t>
            </a:r>
          </a:p>
          <a:p>
            <a:endParaRPr lang="en-US" sz="2000" dirty="0">
              <a:solidFill>
                <a:schemeClr val="accent1">
                  <a:lumMod val="75000"/>
                </a:schemeClr>
              </a:solidFill>
              <a:latin typeface="Arial" panose="020B0604020202020204" pitchFamily="34" charset="0"/>
              <a:cs typeface="Arial" panose="020B0604020202020204" pitchFamily="34" charset="0"/>
            </a:endParaRPr>
          </a:p>
        </p:txBody>
      </p:sp>
      <p:sp>
        <p:nvSpPr>
          <p:cNvPr id="33" name="Subtitle 2">
            <a:extLst>
              <a:ext uri="{FF2B5EF4-FFF2-40B4-BE49-F238E27FC236}">
                <a16:creationId xmlns:a16="http://schemas.microsoft.com/office/drawing/2014/main" id="{3D7824E9-B15B-41C0-A5DA-D8461EF0248D}"/>
              </a:ext>
            </a:extLst>
          </p:cNvPr>
          <p:cNvSpPr txBox="1">
            <a:spLocks/>
          </p:cNvSpPr>
          <p:nvPr/>
        </p:nvSpPr>
        <p:spPr>
          <a:xfrm>
            <a:off x="-69012" y="253910"/>
            <a:ext cx="9282021" cy="8278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2800" dirty="0">
                <a:latin typeface="Arial" panose="020B0604020202020204" pitchFamily="34" charset="0"/>
                <a:cs typeface="Arial" panose="020B0604020202020204" pitchFamily="34" charset="0"/>
              </a:rPr>
              <a:t>Soil-Biodegradable</a:t>
            </a:r>
            <a:r>
              <a:rPr lang="zh-CN" altLang="en-US" sz="2800" dirty="0">
                <a:latin typeface="Arial" panose="020B0604020202020204" pitchFamily="34" charset="0"/>
                <a:cs typeface="Arial" panose="020B0604020202020204" pitchFamily="34" charset="0"/>
              </a:rPr>
              <a:t> </a:t>
            </a:r>
            <a:r>
              <a:rPr lang="en-US" altLang="zh-CN" sz="2800" dirty="0">
                <a:latin typeface="Arial" panose="020B0604020202020204" pitchFamily="34" charset="0"/>
                <a:cs typeface="Arial" panose="020B0604020202020204" pitchFamily="34" charset="0"/>
              </a:rPr>
              <a:t>Plastic</a:t>
            </a:r>
            <a:r>
              <a:rPr lang="zh-CN" altLang="en-US" sz="2800" dirty="0">
                <a:latin typeface="Arial" panose="020B0604020202020204" pitchFamily="34" charset="0"/>
                <a:cs typeface="Arial" panose="020B0604020202020204" pitchFamily="34" charset="0"/>
              </a:rPr>
              <a:t> </a:t>
            </a:r>
            <a:r>
              <a:rPr lang="en-US" altLang="zh-CN" sz="2800" dirty="0">
                <a:latin typeface="Arial" panose="020B0604020202020204" pitchFamily="34" charset="0"/>
                <a:cs typeface="Arial" panose="020B0604020202020204" pitchFamily="34" charset="0"/>
              </a:rPr>
              <a:t>Mulch</a:t>
            </a:r>
            <a:r>
              <a:rPr lang="zh-CN" altLang="en-US" sz="2800" dirty="0">
                <a:latin typeface="Arial" panose="020B0604020202020204" pitchFamily="34" charset="0"/>
                <a:cs typeface="Arial" panose="020B0604020202020204" pitchFamily="34" charset="0"/>
              </a:rPr>
              <a:t> </a:t>
            </a:r>
            <a:r>
              <a:rPr lang="en-US" altLang="zh-CN" sz="2800" dirty="0">
                <a:latin typeface="Arial" panose="020B0604020202020204" pitchFamily="34" charset="0"/>
                <a:cs typeface="Arial" panose="020B0604020202020204" pitchFamily="34" charset="0"/>
              </a:rPr>
              <a:t>Professional</a:t>
            </a:r>
            <a:r>
              <a:rPr lang="zh-CN" altLang="en-US" sz="2800" dirty="0">
                <a:latin typeface="Arial" panose="020B0604020202020204" pitchFamily="34" charset="0"/>
                <a:cs typeface="Arial" panose="020B0604020202020204" pitchFamily="34" charset="0"/>
              </a:rPr>
              <a:t> </a:t>
            </a:r>
            <a:r>
              <a:rPr lang="en-US" altLang="zh-CN" sz="2800" dirty="0">
                <a:latin typeface="Arial" panose="020B0604020202020204" pitchFamily="34" charset="0"/>
                <a:cs typeface="Arial" panose="020B0604020202020204" pitchFamily="34" charset="0"/>
              </a:rPr>
              <a:t>Training</a:t>
            </a:r>
            <a:endParaRPr lang="en-US" sz="2800" dirty="0">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AAD7B0BF-F037-4727-9DBC-E09DF94BDE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9076" y="6045239"/>
            <a:ext cx="2356068" cy="844469"/>
          </a:xfrm>
          <a:prstGeom prst="rect">
            <a:avLst/>
          </a:prstGeom>
        </p:spPr>
      </p:pic>
      <p:pic>
        <p:nvPicPr>
          <p:cNvPr id="35" name="Picture 34">
            <a:extLst>
              <a:ext uri="{FF2B5EF4-FFF2-40B4-BE49-F238E27FC236}">
                <a16:creationId xmlns:a16="http://schemas.microsoft.com/office/drawing/2014/main" id="{F2F042C5-173E-442A-841C-30BC9B15C735}"/>
              </a:ext>
            </a:extLst>
          </p:cNvPr>
          <p:cNvPicPr>
            <a:picLocks noChangeAspect="1"/>
          </p:cNvPicPr>
          <p:nvPr/>
        </p:nvPicPr>
        <p:blipFill>
          <a:blip r:embed="rId5"/>
          <a:stretch>
            <a:fillRect/>
          </a:stretch>
        </p:blipFill>
        <p:spPr>
          <a:xfrm>
            <a:off x="3296236" y="1143731"/>
            <a:ext cx="2777436" cy="2114749"/>
          </a:xfrm>
          <a:prstGeom prst="rect">
            <a:avLst/>
          </a:prstGeom>
        </p:spPr>
      </p:pic>
      <p:pic>
        <p:nvPicPr>
          <p:cNvPr id="36" name="Picture 2" descr="Image result for western sare logo">
            <a:extLst>
              <a:ext uri="{FF2B5EF4-FFF2-40B4-BE49-F238E27FC236}">
                <a16:creationId xmlns:a16="http://schemas.microsoft.com/office/drawing/2014/main" id="{A0A30FBF-2692-4983-AC78-0479398FA2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53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40CB4228-1ABA-45DC-BCD1-F0386570BA5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264223" y="6134947"/>
            <a:ext cx="1302831" cy="646640"/>
          </a:xfrm>
          <a:prstGeom prst="rect">
            <a:avLst/>
          </a:prstGeom>
        </p:spPr>
      </p:pic>
    </p:spTree>
    <p:extLst>
      <p:ext uri="{BB962C8B-B14F-4D97-AF65-F5344CB8AC3E}">
        <p14:creationId xmlns:p14="http://schemas.microsoft.com/office/powerpoint/2010/main" val="332978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4" descr="Image result for washington state university logo">
            <a:extLst>
              <a:ext uri="{FF2B5EF4-FFF2-40B4-BE49-F238E27FC236}">
                <a16:creationId xmlns:a16="http://schemas.microsoft.com/office/drawing/2014/main" id="{9A07E7DC-15D1-4134-AECD-FEAB63E383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128" y="6045239"/>
            <a:ext cx="2128075" cy="88669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C3DC124-BB16-43F5-AF34-2A55B585B5CA}"/>
              </a:ext>
            </a:extLst>
          </p:cNvPr>
          <p:cNvSpPr txBox="1"/>
          <p:nvPr/>
        </p:nvSpPr>
        <p:spPr>
          <a:xfrm>
            <a:off x="2731146" y="6509762"/>
            <a:ext cx="2476172" cy="307777"/>
          </a:xfrm>
          <a:prstGeom prst="rect">
            <a:avLst/>
          </a:prstGeom>
          <a:noFill/>
        </p:spPr>
        <p:txBody>
          <a:bodyPr wrap="square" rtlCol="0">
            <a:spAutoFit/>
          </a:bodyPr>
          <a:lstStyle/>
          <a:p>
            <a:r>
              <a:rPr lang="en-US" sz="1400" b="1" u="sng" dirty="0">
                <a:hlinkClick r:id="rId3"/>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117F70C-E16B-41BF-A7E3-0FE5780E97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9076" y="6045239"/>
            <a:ext cx="2356068" cy="844469"/>
          </a:xfrm>
          <a:prstGeom prst="rect">
            <a:avLst/>
          </a:prstGeom>
        </p:spPr>
      </p:pic>
      <p:pic>
        <p:nvPicPr>
          <p:cNvPr id="17" name="Picture 2" descr="Image result for western sare logo">
            <a:extLst>
              <a:ext uri="{FF2B5EF4-FFF2-40B4-BE49-F238E27FC236}">
                <a16:creationId xmlns:a16="http://schemas.microsoft.com/office/drawing/2014/main" id="{39C8B577-6913-48C9-BEBF-769255FCF4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3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1D58328A-23F5-459D-9846-C08E4D0B772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64223" y="6134947"/>
            <a:ext cx="1302831" cy="646640"/>
          </a:xfrm>
          <a:prstGeom prst="rect">
            <a:avLst/>
          </a:prstGeom>
        </p:spPr>
      </p:pic>
      <p:pic>
        <p:nvPicPr>
          <p:cNvPr id="1026" name="Picture 2">
            <a:extLst>
              <a:ext uri="{FF2B5EF4-FFF2-40B4-BE49-F238E27FC236}">
                <a16:creationId xmlns:a16="http://schemas.microsoft.com/office/drawing/2014/main" id="{08756F47-0671-4F1E-AF90-F3563F3347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8335" y="234205"/>
            <a:ext cx="7117718" cy="561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924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chor="ctr">
            <a:noAutofit/>
          </a:bodyPr>
          <a:lstStyle/>
          <a:p>
            <a:r>
              <a:rPr lang="en-US" altLang="zh-CN" sz="4000" b="1" dirty="0">
                <a:solidFill>
                  <a:schemeClr val="bg1"/>
                </a:solidFill>
                <a:latin typeface="Arial" panose="020B0604020202020204" pitchFamily="34" charset="0"/>
                <a:cs typeface="Arial" panose="020B0604020202020204" pitchFamily="34" charset="0"/>
              </a:rPr>
              <a:t>Sensitivity Analysis: Labor rate</a:t>
            </a:r>
            <a:endParaRPr lang="en-US" sz="4000" b="1" dirty="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4" descr="Image result for washington state university logo">
            <a:extLst>
              <a:ext uri="{FF2B5EF4-FFF2-40B4-BE49-F238E27FC236}">
                <a16:creationId xmlns:a16="http://schemas.microsoft.com/office/drawing/2014/main" id="{9A07E7DC-15D1-4134-AECD-FEAB63E383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128" y="6045239"/>
            <a:ext cx="2128075" cy="88669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C3DC124-BB16-43F5-AF34-2A55B585B5CA}"/>
              </a:ext>
            </a:extLst>
          </p:cNvPr>
          <p:cNvSpPr txBox="1"/>
          <p:nvPr/>
        </p:nvSpPr>
        <p:spPr>
          <a:xfrm>
            <a:off x="2731146" y="6509762"/>
            <a:ext cx="2476172" cy="307777"/>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hlinkClick r:id="rId3"/>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117F70C-E16B-41BF-A7E3-0FE5780E97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9076" y="6045239"/>
            <a:ext cx="2356068" cy="844469"/>
          </a:xfrm>
          <a:prstGeom prst="rect">
            <a:avLst/>
          </a:prstGeom>
        </p:spPr>
      </p:pic>
      <p:pic>
        <p:nvPicPr>
          <p:cNvPr id="17" name="Picture 2" descr="Image result for western sare logo">
            <a:extLst>
              <a:ext uri="{FF2B5EF4-FFF2-40B4-BE49-F238E27FC236}">
                <a16:creationId xmlns:a16="http://schemas.microsoft.com/office/drawing/2014/main" id="{39C8B577-6913-48C9-BEBF-769255FCF4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3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1D58328A-23F5-459D-9846-C08E4D0B772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64223" y="6134947"/>
            <a:ext cx="1302831" cy="646640"/>
          </a:xfrm>
          <a:prstGeom prst="rect">
            <a:avLst/>
          </a:prstGeom>
        </p:spPr>
      </p:pic>
      <p:graphicFrame>
        <p:nvGraphicFramePr>
          <p:cNvPr id="8" name="Chart 7">
            <a:extLst>
              <a:ext uri="{FF2B5EF4-FFF2-40B4-BE49-F238E27FC236}">
                <a16:creationId xmlns:a16="http://schemas.microsoft.com/office/drawing/2014/main" id="{9F0A925D-C763-4A9E-90CD-7D44E50AE859}"/>
              </a:ext>
            </a:extLst>
          </p:cNvPr>
          <p:cNvGraphicFramePr/>
          <p:nvPr>
            <p:extLst>
              <p:ext uri="{D42A27DB-BD31-4B8C-83A1-F6EECF244321}">
                <p14:modId xmlns:p14="http://schemas.microsoft.com/office/powerpoint/2010/main" val="1410675911"/>
              </p:ext>
            </p:extLst>
          </p:nvPr>
        </p:nvGraphicFramePr>
        <p:xfrm>
          <a:off x="758199" y="904228"/>
          <a:ext cx="7203233" cy="4556772"/>
        </p:xfrm>
        <a:graphic>
          <a:graphicData uri="http://schemas.openxmlformats.org/drawingml/2006/chart">
            <c:chart xmlns:c="http://schemas.openxmlformats.org/drawingml/2006/chart" xmlns:r="http://schemas.openxmlformats.org/officeDocument/2006/relationships" r:id="rId7"/>
          </a:graphicData>
        </a:graphic>
      </p:graphicFrame>
      <p:sp>
        <p:nvSpPr>
          <p:cNvPr id="2" name="Callout: Line 1">
            <a:extLst>
              <a:ext uri="{FF2B5EF4-FFF2-40B4-BE49-F238E27FC236}">
                <a16:creationId xmlns:a16="http://schemas.microsoft.com/office/drawing/2014/main" id="{BA09489F-90D9-41DB-9551-E029511D017A}"/>
              </a:ext>
            </a:extLst>
          </p:cNvPr>
          <p:cNvSpPr/>
          <p:nvPr/>
        </p:nvSpPr>
        <p:spPr>
          <a:xfrm>
            <a:off x="2350639" y="1763486"/>
            <a:ext cx="1657127" cy="547942"/>
          </a:xfrm>
          <a:prstGeom prst="borderCallout1">
            <a:avLst>
              <a:gd name="adj1" fmla="val 96624"/>
              <a:gd name="adj2" fmla="val 67976"/>
              <a:gd name="adj3" fmla="val 243043"/>
              <a:gd name="adj4" fmla="val 6849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At $13.14/ hour, </a:t>
            </a:r>
          </a:p>
          <a:p>
            <a:pPr algn="ctr"/>
            <a:r>
              <a:rPr lang="en-US" sz="1400" dirty="0">
                <a:latin typeface="Arial" panose="020B0604020202020204" pitchFamily="34" charset="0"/>
                <a:cs typeface="Arial" panose="020B0604020202020204" pitchFamily="34" charset="0"/>
              </a:rPr>
              <a:t>Profit</a:t>
            </a:r>
            <a:r>
              <a:rPr lang="en-US" sz="1400" baseline="-25000" dirty="0">
                <a:latin typeface="Arial" panose="020B0604020202020204" pitchFamily="34" charset="0"/>
                <a:cs typeface="Arial" panose="020B0604020202020204" pitchFamily="34" charset="0"/>
              </a:rPr>
              <a:t>BDM</a:t>
            </a:r>
            <a:r>
              <a:rPr lang="en-US" sz="1400" dirty="0">
                <a:latin typeface="Arial" panose="020B0604020202020204" pitchFamily="34" charset="0"/>
                <a:cs typeface="Arial" panose="020B0604020202020204" pitchFamily="34" charset="0"/>
              </a:rPr>
              <a:t> = Profit</a:t>
            </a:r>
            <a:r>
              <a:rPr lang="en-US" sz="1400" baseline="-25000" dirty="0">
                <a:latin typeface="Arial" panose="020B0604020202020204" pitchFamily="34" charset="0"/>
                <a:cs typeface="Arial" panose="020B0604020202020204" pitchFamily="34" charset="0"/>
              </a:rPr>
              <a:t>PE</a:t>
            </a:r>
          </a:p>
        </p:txBody>
      </p:sp>
    </p:spTree>
    <p:extLst>
      <p:ext uri="{BB962C8B-B14F-4D97-AF65-F5344CB8AC3E}">
        <p14:creationId xmlns:p14="http://schemas.microsoft.com/office/powerpoint/2010/main" val="2245666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chor="ctr">
            <a:noAutofit/>
          </a:bodyPr>
          <a:lstStyle/>
          <a:p>
            <a:r>
              <a:rPr lang="en-US" altLang="zh-CN" sz="4000" b="1" dirty="0">
                <a:solidFill>
                  <a:schemeClr val="bg1"/>
                </a:solidFill>
                <a:latin typeface="Arial" panose="020B0604020202020204" pitchFamily="34" charset="0"/>
                <a:cs typeface="Arial" panose="020B0604020202020204" pitchFamily="34" charset="0"/>
              </a:rPr>
              <a:t>Other Notes about Labor</a:t>
            </a:r>
            <a:endParaRPr lang="en-US" sz="4000" b="1" dirty="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Subtitle 2">
            <a:extLst>
              <a:ext uri="{FF2B5EF4-FFF2-40B4-BE49-F238E27FC236}">
                <a16:creationId xmlns:a16="http://schemas.microsoft.com/office/drawing/2014/main" id="{1E0ED67A-A376-4C74-B538-281C779256D1}"/>
              </a:ext>
            </a:extLst>
          </p:cNvPr>
          <p:cNvSpPr txBox="1">
            <a:spLocks/>
          </p:cNvSpPr>
          <p:nvPr/>
        </p:nvSpPr>
        <p:spPr>
          <a:xfrm>
            <a:off x="448764" y="771989"/>
            <a:ext cx="5419376" cy="49864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Clr>
                <a:srgbClr val="FF0000"/>
              </a:buClr>
              <a:buFont typeface="Wingdings" panose="05000000000000000000" pitchFamily="2" charset="2"/>
              <a:buChar char="v"/>
            </a:pPr>
            <a:r>
              <a:rPr lang="en-US" dirty="0">
                <a:latin typeface="Arial" panose="020B0604020202020204" pitchFamily="34" charset="0"/>
                <a:cs typeface="Arial" panose="020B0604020202020204" pitchFamily="34" charset="0"/>
              </a:rPr>
              <a:t>The farm owner is often responsible for performing cleanup activities at the end of the season</a:t>
            </a:r>
          </a:p>
          <a:p>
            <a:pPr marL="800100" lvl="1" indent="-342900" algn="l">
              <a:buClr>
                <a:srgbClr val="00B050"/>
              </a:buClr>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Owner’s hours often not considered a direct cash expense; may be overlooked</a:t>
            </a:r>
          </a:p>
          <a:p>
            <a:pPr marL="800100" lvl="1" indent="-342900" algn="l">
              <a:buClr>
                <a:srgbClr val="00B050"/>
              </a:buClr>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This unpaid labor must be calculated and included in the production costs</a:t>
            </a:r>
          </a:p>
          <a:p>
            <a:pPr lvl="1" algn="l">
              <a:buClr>
                <a:srgbClr val="00B050"/>
              </a:buClr>
              <a:buSzPct val="120000"/>
            </a:pPr>
            <a:endParaRPr lang="en-US" dirty="0">
              <a:latin typeface="Arial" panose="020B0604020202020204" pitchFamily="34" charset="0"/>
              <a:cs typeface="Arial" panose="020B0604020202020204" pitchFamily="34" charset="0"/>
            </a:endParaRPr>
          </a:p>
          <a:p>
            <a:pPr marL="342900" lvl="0" indent="-342900" algn="l">
              <a:buClr>
                <a:srgbClr val="FF0000"/>
              </a:buClr>
              <a:buFont typeface="Wingdings" panose="05000000000000000000" pitchFamily="2" charset="2"/>
              <a:buChar char="v"/>
            </a:pPr>
            <a:r>
              <a:rPr lang="en-US" dirty="0">
                <a:latin typeface="Arial" panose="020B0604020202020204" pitchFamily="34" charset="0"/>
                <a:cs typeface="Arial" panose="020B0604020202020204" pitchFamily="34" charset="0"/>
              </a:rPr>
              <a:t>Implications for farms employing migrant workers </a:t>
            </a:r>
          </a:p>
          <a:p>
            <a:pPr marL="800100" lvl="1" indent="-342900" algn="l">
              <a:buClr>
                <a:srgbClr val="00B050"/>
              </a:buClr>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If labor hours are reduced during end-of-season activities, laborers may transfer to another farm who can employ them for longer hours </a:t>
            </a:r>
          </a:p>
          <a:p>
            <a:pPr marL="800100" lvl="1" indent="-342900" algn="l">
              <a:buClr>
                <a:srgbClr val="FF0000"/>
              </a:buClr>
              <a:buFont typeface="Wingdings" panose="05000000000000000000" pitchFamily="2" charset="2"/>
              <a:buChar char="v"/>
            </a:pPr>
            <a:endParaRPr lang="en-US" dirty="0">
              <a:latin typeface="Arial" panose="020B0604020202020204" pitchFamily="34" charset="0"/>
              <a:cs typeface="Arial" panose="020B0604020202020204" pitchFamily="34" charset="0"/>
            </a:endParaRPr>
          </a:p>
        </p:txBody>
      </p:sp>
      <p:pic>
        <p:nvPicPr>
          <p:cNvPr id="12" name="Picture 4" descr="Image result for washington state university logo">
            <a:extLst>
              <a:ext uri="{FF2B5EF4-FFF2-40B4-BE49-F238E27FC236}">
                <a16:creationId xmlns:a16="http://schemas.microsoft.com/office/drawing/2014/main" id="{032236D8-3403-4160-A692-E555EEBE45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128" y="6045239"/>
            <a:ext cx="2128075" cy="8866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89E7C21-946A-49C7-89C3-31B836A6CD98}"/>
              </a:ext>
            </a:extLst>
          </p:cNvPr>
          <p:cNvSpPr txBox="1"/>
          <p:nvPr/>
        </p:nvSpPr>
        <p:spPr>
          <a:xfrm>
            <a:off x="2731146" y="6509762"/>
            <a:ext cx="2476172" cy="307777"/>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hlinkClick r:id="rId3"/>
              </a:rPr>
              <a:t>https://smallfruits.wsu.edu</a:t>
            </a:r>
            <a:endParaRPr lang="en-US" sz="1400" b="1" i="1" u="sng"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E835FF0E-0676-4D4B-A80A-6190EFBF64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9076" y="6045239"/>
            <a:ext cx="2356068" cy="844469"/>
          </a:xfrm>
          <a:prstGeom prst="rect">
            <a:avLst/>
          </a:prstGeom>
        </p:spPr>
      </p:pic>
      <p:pic>
        <p:nvPicPr>
          <p:cNvPr id="16" name="Picture 2" descr="Image result for western sare logo">
            <a:extLst>
              <a:ext uri="{FF2B5EF4-FFF2-40B4-BE49-F238E27FC236}">
                <a16:creationId xmlns:a16="http://schemas.microsoft.com/office/drawing/2014/main" id="{F0D1C94D-CD9A-4D8F-BA70-CB85C390D6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3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BA83C55D-AB64-443E-830C-90AB7B9518D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64223" y="6134947"/>
            <a:ext cx="1302831" cy="646640"/>
          </a:xfrm>
          <a:prstGeom prst="rect">
            <a:avLst/>
          </a:prstGeom>
        </p:spPr>
      </p:pic>
      <p:pic>
        <p:nvPicPr>
          <p:cNvPr id="2050" name="Picture 2" descr="Agriculture, farmer, farming, plant, small icon - Download on Iconfinder |  Small icons, Icon, Farmer">
            <a:extLst>
              <a:ext uri="{FF2B5EF4-FFF2-40B4-BE49-F238E27FC236}">
                <a16:creationId xmlns:a16="http://schemas.microsoft.com/office/drawing/2014/main" id="{7218A614-1AF7-40E0-8D18-A5F35A49D9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3444" y="956162"/>
            <a:ext cx="1515294" cy="1949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group of people working in a farm&#10;&#10;Description automatically generated with medium confidence">
            <a:extLst>
              <a:ext uri="{FF2B5EF4-FFF2-40B4-BE49-F238E27FC236}">
                <a16:creationId xmlns:a16="http://schemas.microsoft.com/office/drawing/2014/main" id="{6146B2A8-4A92-4568-99DC-9E6019F8B89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864734" y="3429000"/>
            <a:ext cx="3230410" cy="1992087"/>
          </a:xfrm>
          <a:prstGeom prst="rect">
            <a:avLst/>
          </a:prstGeom>
          <a:ln>
            <a:solidFill>
              <a:schemeClr val="tx1"/>
            </a:solidFill>
          </a:ln>
        </p:spPr>
      </p:pic>
    </p:spTree>
    <p:extLst>
      <p:ext uri="{BB962C8B-B14F-4D97-AF65-F5344CB8AC3E}">
        <p14:creationId xmlns:p14="http://schemas.microsoft.com/office/powerpoint/2010/main" val="1768165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chor="ctr">
            <a:noAutofit/>
          </a:bodyPr>
          <a:lstStyle/>
          <a:p>
            <a:r>
              <a:rPr lang="en-US" sz="4000" b="1" dirty="0">
                <a:solidFill>
                  <a:schemeClr val="bg1"/>
                </a:solidFill>
                <a:latin typeface="Arial" panose="020B0604020202020204" pitchFamily="34" charset="0"/>
                <a:cs typeface="Arial" panose="020B0604020202020204" pitchFamily="34" charset="0"/>
              </a:rPr>
              <a:t>Tool - Mulch Calculator  </a:t>
            </a: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AD04920-3B22-442D-8CE1-0FB555895CD0}"/>
              </a:ext>
            </a:extLst>
          </p:cNvPr>
          <p:cNvSpPr txBox="1"/>
          <p:nvPr/>
        </p:nvSpPr>
        <p:spPr>
          <a:xfrm>
            <a:off x="7244862" y="5579842"/>
            <a:ext cx="2029767" cy="338554"/>
          </a:xfrm>
          <a:prstGeom prst="rect">
            <a:avLst/>
          </a:prstGeom>
          <a:noFill/>
        </p:spPr>
        <p:txBody>
          <a:bodyPr wrap="square" rtlCol="0">
            <a:spAutoFit/>
          </a:bodyPr>
          <a:lstStyle/>
          <a:p>
            <a:r>
              <a:rPr lang="en-US" sz="1600" dirty="0">
                <a:solidFill>
                  <a:schemeClr val="accent1"/>
                </a:solidFill>
                <a:latin typeface="Arial" panose="020B0604020202020204" pitchFamily="34" charset="0"/>
                <a:cs typeface="Arial" panose="020B0604020202020204" pitchFamily="34" charset="0"/>
              </a:rPr>
              <a:t>Chen et al., 2018</a:t>
            </a:r>
          </a:p>
        </p:txBody>
      </p:sp>
      <p:sp>
        <p:nvSpPr>
          <p:cNvPr id="16" name="TextBox 15">
            <a:extLst>
              <a:ext uri="{FF2B5EF4-FFF2-40B4-BE49-F238E27FC236}">
                <a16:creationId xmlns:a16="http://schemas.microsoft.com/office/drawing/2014/main" id="{81C8B2E5-34D8-4DE6-82A0-2D9D21AD6042}"/>
              </a:ext>
            </a:extLst>
          </p:cNvPr>
          <p:cNvSpPr txBox="1"/>
          <p:nvPr/>
        </p:nvSpPr>
        <p:spPr>
          <a:xfrm>
            <a:off x="276446" y="3182779"/>
            <a:ext cx="1570592" cy="246221"/>
          </a:xfrm>
          <a:prstGeom prst="rect">
            <a:avLst/>
          </a:prstGeom>
          <a:noFill/>
          <a:ln>
            <a:noFill/>
          </a:ln>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Image: D. Low, 2014</a:t>
            </a:r>
          </a:p>
        </p:txBody>
      </p:sp>
      <p:sp>
        <p:nvSpPr>
          <p:cNvPr id="19" name="Subtitle 2">
            <a:extLst>
              <a:ext uri="{FF2B5EF4-FFF2-40B4-BE49-F238E27FC236}">
                <a16:creationId xmlns:a16="http://schemas.microsoft.com/office/drawing/2014/main" id="{1E0ED67A-A376-4C74-B538-281C779256D1}"/>
              </a:ext>
            </a:extLst>
          </p:cNvPr>
          <p:cNvSpPr txBox="1">
            <a:spLocks/>
          </p:cNvSpPr>
          <p:nvPr/>
        </p:nvSpPr>
        <p:spPr>
          <a:xfrm>
            <a:off x="174171" y="1127758"/>
            <a:ext cx="6564905" cy="411657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Clr>
                <a:srgbClr val="FF0000"/>
              </a:buClr>
              <a:buFont typeface="Wingdings" panose="05000000000000000000" pitchFamily="2" charset="2"/>
              <a:buChar char="v"/>
            </a:pPr>
            <a:r>
              <a:rPr lang="en-US" dirty="0">
                <a:latin typeface="Arial" panose="020B0604020202020204" pitchFamily="34" charset="0"/>
                <a:cs typeface="Arial" panose="020B0604020202020204" pitchFamily="34" charset="0"/>
              </a:rPr>
              <a:t>Interactive “Mulch Calculator” assists farmers to determine the quantity of much needed and provides cost comparison to PE mulch</a:t>
            </a:r>
          </a:p>
          <a:p>
            <a:pPr marL="342900" lvl="0" indent="-342900" algn="l">
              <a:buClr>
                <a:srgbClr val="FF0000"/>
              </a:buClr>
              <a:buFont typeface="Wingdings" panose="05000000000000000000" pitchFamily="2" charset="2"/>
              <a:buChar char="v"/>
            </a:pPr>
            <a:r>
              <a:rPr lang="en-US" dirty="0">
                <a:latin typeface="Arial" panose="020B0604020202020204" pitchFamily="34" charset="0"/>
                <a:cs typeface="Arial" panose="020B0604020202020204" pitchFamily="34" charset="0"/>
              </a:rPr>
              <a:t>Available (for free) – see Resources</a:t>
            </a:r>
          </a:p>
          <a:p>
            <a:pPr marL="342900" lvl="0" indent="-342900" algn="l">
              <a:buClr>
                <a:srgbClr val="FF0000"/>
              </a:buClr>
              <a:buFont typeface="Wingdings" panose="05000000000000000000" pitchFamily="2" charset="2"/>
              <a:buChar char="v"/>
            </a:pPr>
            <a:r>
              <a:rPr lang="en-US" dirty="0">
                <a:latin typeface="Arial" panose="020B0604020202020204" pitchFamily="34" charset="0"/>
                <a:cs typeface="Arial" panose="020B0604020202020204" pitchFamily="34" charset="0"/>
              </a:rPr>
              <a:t>Two components:</a:t>
            </a:r>
          </a:p>
          <a:p>
            <a:pPr marL="914400" lvl="1" indent="-457200" algn="l">
              <a:buClr>
                <a:srgbClr val="00B050"/>
              </a:buClr>
              <a:buFont typeface="+mj-lt"/>
              <a:buAutoNum type="arabicPeriod"/>
            </a:pPr>
            <a:r>
              <a:rPr lang="en-US" dirty="0">
                <a:latin typeface="Arial" panose="020B0604020202020204" pitchFamily="34" charset="0"/>
                <a:cs typeface="Arial" panose="020B0604020202020204" pitchFamily="34" charset="0"/>
              </a:rPr>
              <a:t>Requirement Calculator - how many rolls of mulch (per acre or per hectare) need to be purchased based on roll length and spacing between bed centers</a:t>
            </a:r>
          </a:p>
          <a:p>
            <a:pPr marL="914400" lvl="1" indent="-457200" algn="l">
              <a:buClr>
                <a:srgbClr val="00B050"/>
              </a:buClr>
              <a:buFont typeface="+mj-lt"/>
              <a:buAutoNum type="arabicPeriod"/>
            </a:pPr>
            <a:r>
              <a:rPr lang="en-US" dirty="0">
                <a:latin typeface="Arial" panose="020B0604020202020204" pitchFamily="34" charset="0"/>
                <a:cs typeface="Arial" panose="020B0604020202020204" pitchFamily="34" charset="0"/>
              </a:rPr>
              <a:t>Cost Calculator – machinery cost, material cost, as well as the cost of labor to install the mulch, costs associated with clean-up activities </a:t>
            </a:r>
          </a:p>
          <a:p>
            <a:pPr marL="800100" lvl="1" indent="-342900" algn="l">
              <a:buClr>
                <a:srgbClr val="FF0000"/>
              </a:buClr>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lvl="1" algn="l">
              <a:buClr>
                <a:srgbClr val="FF0000"/>
              </a:buClr>
            </a:pPr>
            <a:endParaRPr lang="en-US" dirty="0">
              <a:latin typeface="Arial" panose="020B0604020202020204" pitchFamily="34" charset="0"/>
              <a:cs typeface="Arial" panose="020B0604020202020204" pitchFamily="34" charset="0"/>
            </a:endParaRPr>
          </a:p>
          <a:p>
            <a:pPr marL="342900" lvl="0" indent="-342900" algn="l">
              <a:buClr>
                <a:srgbClr val="FF0000"/>
              </a:buClr>
              <a:buFont typeface="Wingdings" panose="05000000000000000000" pitchFamily="2" charset="2"/>
              <a:buChar char="v"/>
            </a:pP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0E5E761-8F80-4050-A8F8-AEBB81E9B12C}"/>
              </a:ext>
            </a:extLst>
          </p:cNvPr>
          <p:cNvPicPr>
            <a:picLocks noChangeAspect="1"/>
          </p:cNvPicPr>
          <p:nvPr/>
        </p:nvPicPr>
        <p:blipFill rotWithShape="1">
          <a:blip r:embed="rId2"/>
          <a:srcRect l="18812" r="20258"/>
          <a:stretch/>
        </p:blipFill>
        <p:spPr>
          <a:xfrm>
            <a:off x="6962579" y="1553236"/>
            <a:ext cx="1909062" cy="3133177"/>
          </a:xfrm>
          <a:prstGeom prst="rect">
            <a:avLst/>
          </a:prstGeom>
        </p:spPr>
      </p:pic>
      <p:pic>
        <p:nvPicPr>
          <p:cNvPr id="12" name="Picture 4" descr="Image result for washington state university logo">
            <a:extLst>
              <a:ext uri="{FF2B5EF4-FFF2-40B4-BE49-F238E27FC236}">
                <a16:creationId xmlns:a16="http://schemas.microsoft.com/office/drawing/2014/main" id="{B44C0904-ED69-4EB6-9EC8-68CC6E3D96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128" y="6045239"/>
            <a:ext cx="2128075" cy="88669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EE8BEF1-4B9C-4572-ACE6-AF9C69954B81}"/>
              </a:ext>
            </a:extLst>
          </p:cNvPr>
          <p:cNvSpPr txBox="1"/>
          <p:nvPr/>
        </p:nvSpPr>
        <p:spPr>
          <a:xfrm>
            <a:off x="2731146" y="6509762"/>
            <a:ext cx="2476172" cy="307777"/>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hlinkClick r:id="rId4"/>
              </a:rPr>
              <a:t>https://smallfruits.wsu.edu</a:t>
            </a:r>
            <a:endParaRPr lang="en-US" sz="1400" b="1" i="1" u="sng"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FFF70A4D-42BE-4068-A453-9B047BEEF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9076" y="6045239"/>
            <a:ext cx="2356068" cy="844469"/>
          </a:xfrm>
          <a:prstGeom prst="rect">
            <a:avLst/>
          </a:prstGeom>
        </p:spPr>
      </p:pic>
      <p:pic>
        <p:nvPicPr>
          <p:cNvPr id="20" name="Picture 2" descr="Image result for western sare logo">
            <a:extLst>
              <a:ext uri="{FF2B5EF4-FFF2-40B4-BE49-F238E27FC236}">
                <a16:creationId xmlns:a16="http://schemas.microsoft.com/office/drawing/2014/main" id="{6AF60D4C-BA8A-425F-BF59-8DFCC779FD8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53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A84036F0-6852-497A-AC28-E86587778C6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264223" y="6134947"/>
            <a:ext cx="1302831" cy="646640"/>
          </a:xfrm>
          <a:prstGeom prst="rect">
            <a:avLst/>
          </a:prstGeom>
        </p:spPr>
      </p:pic>
    </p:spTree>
    <p:extLst>
      <p:ext uri="{BB962C8B-B14F-4D97-AF65-F5344CB8AC3E}">
        <p14:creationId xmlns:p14="http://schemas.microsoft.com/office/powerpoint/2010/main" val="172972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chor="ctr">
            <a:noAutofit/>
          </a:bodyPr>
          <a:lstStyle/>
          <a:p>
            <a:r>
              <a:rPr lang="en-US" sz="4000" b="1" dirty="0">
                <a:solidFill>
                  <a:schemeClr val="bg1"/>
                </a:solidFill>
                <a:latin typeface="Arial" panose="020B0604020202020204" pitchFamily="34" charset="0"/>
                <a:cs typeface="Arial" panose="020B0604020202020204" pitchFamily="34" charset="0"/>
              </a:rPr>
              <a:t>Tool - Mulch Calculator Assumptions </a:t>
            </a: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1C8B2E5-34D8-4DE6-82A0-2D9D21AD6042}"/>
              </a:ext>
            </a:extLst>
          </p:cNvPr>
          <p:cNvSpPr txBox="1"/>
          <p:nvPr/>
        </p:nvSpPr>
        <p:spPr>
          <a:xfrm>
            <a:off x="276446" y="3182779"/>
            <a:ext cx="1570592" cy="246221"/>
          </a:xfrm>
          <a:prstGeom prst="rect">
            <a:avLst/>
          </a:prstGeom>
          <a:noFill/>
          <a:ln>
            <a:noFill/>
          </a:ln>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Image: D. Low, 2014</a:t>
            </a:r>
          </a:p>
        </p:txBody>
      </p:sp>
      <p:sp>
        <p:nvSpPr>
          <p:cNvPr id="19" name="Subtitle 2">
            <a:extLst>
              <a:ext uri="{FF2B5EF4-FFF2-40B4-BE49-F238E27FC236}">
                <a16:creationId xmlns:a16="http://schemas.microsoft.com/office/drawing/2014/main" id="{1E0ED67A-A376-4C74-B538-281C779256D1}"/>
              </a:ext>
            </a:extLst>
          </p:cNvPr>
          <p:cNvSpPr txBox="1">
            <a:spLocks/>
          </p:cNvSpPr>
          <p:nvPr/>
        </p:nvSpPr>
        <p:spPr>
          <a:xfrm>
            <a:off x="42725" y="1100295"/>
            <a:ext cx="6177318" cy="25393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ts val="2040"/>
              </a:lnSpc>
              <a:buClr>
                <a:srgbClr val="00B050"/>
              </a:buClr>
              <a:buFont typeface="+mj-lt"/>
              <a:buAutoNum type="arabicPeriod"/>
            </a:pPr>
            <a:r>
              <a:rPr lang="en-US" sz="2200" dirty="0">
                <a:latin typeface="Arial" panose="020B0604020202020204" pitchFamily="34" charset="0"/>
                <a:cs typeface="Arial" panose="020B0604020202020204" pitchFamily="34" charset="0"/>
              </a:rPr>
              <a:t>Required machinery and number of person-hours to install PE mulch and BDM are the same</a:t>
            </a:r>
          </a:p>
          <a:p>
            <a:pPr marL="457200" indent="-457200" algn="l">
              <a:lnSpc>
                <a:spcPts val="2040"/>
              </a:lnSpc>
              <a:buClr>
                <a:srgbClr val="00B050"/>
              </a:buClr>
              <a:buFont typeface="+mj-lt"/>
              <a:buAutoNum type="arabicPeriod"/>
            </a:pPr>
            <a:r>
              <a:rPr lang="en-US" sz="2200" dirty="0">
                <a:latin typeface="Arial" panose="020B0604020202020204" pitchFamily="34" charset="0"/>
                <a:cs typeface="Arial" panose="020B0604020202020204" pitchFamily="34" charset="0"/>
              </a:rPr>
              <a:t>In Cost Calculator example, PE mulch removal is by hand (machinery cost would need to be added)</a:t>
            </a:r>
          </a:p>
          <a:p>
            <a:pPr marL="457200" indent="-457200" algn="l">
              <a:lnSpc>
                <a:spcPts val="2040"/>
              </a:lnSpc>
              <a:buClr>
                <a:srgbClr val="00B050"/>
              </a:buClr>
              <a:buFont typeface="+mj-lt"/>
              <a:buAutoNum type="arabicPeriod"/>
            </a:pPr>
            <a:r>
              <a:rPr lang="en-US" sz="2200" dirty="0">
                <a:latin typeface="Arial" panose="020B0604020202020204" pitchFamily="34" charset="0"/>
                <a:cs typeface="Arial" panose="020B0604020202020204" pitchFamily="34" charset="0"/>
              </a:rPr>
              <a:t>Drip tape is removed simultaneously with PE mulch and 1.5 hours per acre is used for cost of removing drip tape before BDM is tilled into soil (this number can be adjusted as needed)</a:t>
            </a:r>
          </a:p>
        </p:txBody>
      </p:sp>
      <p:pic>
        <p:nvPicPr>
          <p:cNvPr id="2" name="Picture 1">
            <a:extLst>
              <a:ext uri="{FF2B5EF4-FFF2-40B4-BE49-F238E27FC236}">
                <a16:creationId xmlns:a16="http://schemas.microsoft.com/office/drawing/2014/main" id="{8E1F3F3A-0BC3-4171-9924-9F827AE0990B}"/>
              </a:ext>
            </a:extLst>
          </p:cNvPr>
          <p:cNvPicPr>
            <a:picLocks noChangeAspect="1"/>
          </p:cNvPicPr>
          <p:nvPr/>
        </p:nvPicPr>
        <p:blipFill>
          <a:blip r:embed="rId2"/>
          <a:stretch>
            <a:fillRect/>
          </a:stretch>
        </p:blipFill>
        <p:spPr>
          <a:xfrm>
            <a:off x="6220043" y="956162"/>
            <a:ext cx="2547257" cy="2547257"/>
          </a:xfrm>
          <a:prstGeom prst="rect">
            <a:avLst/>
          </a:prstGeom>
        </p:spPr>
      </p:pic>
      <p:sp>
        <p:nvSpPr>
          <p:cNvPr id="14" name="Subtitle 2">
            <a:extLst>
              <a:ext uri="{FF2B5EF4-FFF2-40B4-BE49-F238E27FC236}">
                <a16:creationId xmlns:a16="http://schemas.microsoft.com/office/drawing/2014/main" id="{9F7D8FBB-4DF9-41DF-AB8D-3219F23E8F58}"/>
              </a:ext>
            </a:extLst>
          </p:cNvPr>
          <p:cNvSpPr txBox="1">
            <a:spLocks/>
          </p:cNvSpPr>
          <p:nvPr/>
        </p:nvSpPr>
        <p:spPr>
          <a:xfrm>
            <a:off x="42725" y="4223891"/>
            <a:ext cx="8636671" cy="1897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ts val="2040"/>
              </a:lnSpc>
              <a:buClr>
                <a:srgbClr val="00B050"/>
              </a:buClr>
              <a:buFont typeface="+mj-lt"/>
              <a:buAutoNum type="arabicPeriod" startAt="4"/>
            </a:pPr>
            <a:r>
              <a:rPr lang="en-US" sz="2200" dirty="0">
                <a:latin typeface="Arial" panose="020B0604020202020204" pitchFamily="34" charset="0"/>
                <a:cs typeface="Arial" panose="020B0604020202020204" pitchFamily="34" charset="0"/>
              </a:rPr>
              <a:t>PE mulch is disposed in landfill for fee, while BDM is tilled into soil (thereby eliminating removal and disposal costs)</a:t>
            </a:r>
          </a:p>
          <a:p>
            <a:pPr marL="457200" indent="-457200" algn="l">
              <a:lnSpc>
                <a:spcPts val="2040"/>
              </a:lnSpc>
              <a:buClr>
                <a:srgbClr val="00B050"/>
              </a:buClr>
              <a:buFont typeface="+mj-lt"/>
              <a:buAutoNum type="arabicPeriod" startAt="4"/>
            </a:pPr>
            <a:r>
              <a:rPr lang="en-US" sz="2200" dirty="0">
                <a:latin typeface="Arial" panose="020B0604020202020204" pitchFamily="34" charset="0"/>
                <a:cs typeface="Arial" panose="020B0604020202020204" pitchFamily="34" charset="0"/>
              </a:rPr>
              <a:t>Usually takes 3 hours per acre to till BDM into soil based on field study in WA, but largely depends on type of equipment used (this number can be modified if needed)</a:t>
            </a:r>
          </a:p>
          <a:p>
            <a:pPr lvl="1" algn="l">
              <a:lnSpc>
                <a:spcPts val="2040"/>
              </a:lnSpc>
              <a:buClr>
                <a:srgbClr val="FF0000"/>
              </a:buClr>
            </a:pPr>
            <a:endParaRPr lang="en-US" dirty="0">
              <a:latin typeface="Arial" panose="020B0604020202020204" pitchFamily="34" charset="0"/>
              <a:cs typeface="Arial" panose="020B0604020202020204" pitchFamily="34" charset="0"/>
            </a:endParaRPr>
          </a:p>
        </p:txBody>
      </p:sp>
      <p:pic>
        <p:nvPicPr>
          <p:cNvPr id="18" name="Picture 4" descr="Image result for washington state university logo">
            <a:extLst>
              <a:ext uri="{FF2B5EF4-FFF2-40B4-BE49-F238E27FC236}">
                <a16:creationId xmlns:a16="http://schemas.microsoft.com/office/drawing/2014/main" id="{35E54E79-9F2A-42F7-BBD7-5AFCE0EB1E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128" y="6045239"/>
            <a:ext cx="2128075" cy="88669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85AFF1A-04A4-4BBB-AA99-C1C0EECB3E66}"/>
              </a:ext>
            </a:extLst>
          </p:cNvPr>
          <p:cNvSpPr txBox="1"/>
          <p:nvPr/>
        </p:nvSpPr>
        <p:spPr>
          <a:xfrm>
            <a:off x="2731146" y="6509762"/>
            <a:ext cx="2476172" cy="307777"/>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hlinkClick r:id="rId4"/>
              </a:rPr>
              <a:t>https://smallfruits.wsu.edu</a:t>
            </a:r>
            <a:endParaRPr lang="en-US" sz="1400" b="1" i="1" u="sng" dirty="0">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E47C1F62-9B7A-4B3E-BF71-E5D9C92BD0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9076" y="6045239"/>
            <a:ext cx="2356068" cy="844469"/>
          </a:xfrm>
          <a:prstGeom prst="rect">
            <a:avLst/>
          </a:prstGeom>
        </p:spPr>
      </p:pic>
      <p:pic>
        <p:nvPicPr>
          <p:cNvPr id="22" name="Picture 2" descr="Image result for western sare logo">
            <a:extLst>
              <a:ext uri="{FF2B5EF4-FFF2-40B4-BE49-F238E27FC236}">
                <a16:creationId xmlns:a16="http://schemas.microsoft.com/office/drawing/2014/main" id="{C69C62CF-3E70-40D2-A151-0B7BBA3B142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53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3A407D82-7A67-47D7-A90F-5B03C4440BF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264223" y="6134947"/>
            <a:ext cx="1302831" cy="646640"/>
          </a:xfrm>
          <a:prstGeom prst="rect">
            <a:avLst/>
          </a:prstGeom>
        </p:spPr>
      </p:pic>
    </p:spTree>
    <p:extLst>
      <p:ext uri="{BB962C8B-B14F-4D97-AF65-F5344CB8AC3E}">
        <p14:creationId xmlns:p14="http://schemas.microsoft.com/office/powerpoint/2010/main" val="291749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chor="ctr">
            <a:noAutofit/>
          </a:bodyPr>
          <a:lstStyle/>
          <a:p>
            <a:r>
              <a:rPr lang="en-US" sz="4000" b="1" dirty="0">
                <a:solidFill>
                  <a:schemeClr val="bg1"/>
                </a:solidFill>
                <a:latin typeface="Arial" panose="020B0604020202020204" pitchFamily="34" charset="0"/>
                <a:cs typeface="Arial" panose="020B0604020202020204" pitchFamily="34" charset="0"/>
              </a:rPr>
              <a:t>Key Takeaways</a:t>
            </a: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4" descr="Image result for washington state university logo">
            <a:extLst>
              <a:ext uri="{FF2B5EF4-FFF2-40B4-BE49-F238E27FC236}">
                <a16:creationId xmlns:a16="http://schemas.microsoft.com/office/drawing/2014/main" id="{9A07E7DC-15D1-4134-AECD-FEAB63E383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128" y="6045239"/>
            <a:ext cx="2128075" cy="88669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C3DC124-BB16-43F5-AF34-2A55B585B5CA}"/>
              </a:ext>
            </a:extLst>
          </p:cNvPr>
          <p:cNvSpPr txBox="1"/>
          <p:nvPr/>
        </p:nvSpPr>
        <p:spPr>
          <a:xfrm>
            <a:off x="2731146" y="6509762"/>
            <a:ext cx="2476172" cy="307777"/>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hlinkClick r:id="rId3"/>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117F70C-E16B-41BF-A7E3-0FE5780E97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9076" y="6045239"/>
            <a:ext cx="2356068" cy="844469"/>
          </a:xfrm>
          <a:prstGeom prst="rect">
            <a:avLst/>
          </a:prstGeom>
        </p:spPr>
      </p:pic>
      <p:pic>
        <p:nvPicPr>
          <p:cNvPr id="17" name="Picture 2" descr="Image result for western sare logo">
            <a:extLst>
              <a:ext uri="{FF2B5EF4-FFF2-40B4-BE49-F238E27FC236}">
                <a16:creationId xmlns:a16="http://schemas.microsoft.com/office/drawing/2014/main" id="{39C8B577-6913-48C9-BEBF-769255FCF4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3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1D58328A-23F5-459D-9846-C08E4D0B772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64223" y="6134947"/>
            <a:ext cx="1302831" cy="646640"/>
          </a:xfrm>
          <a:prstGeom prst="rect">
            <a:avLst/>
          </a:prstGeom>
        </p:spPr>
      </p:pic>
      <p:sp>
        <p:nvSpPr>
          <p:cNvPr id="2" name="Rectangle 1">
            <a:extLst>
              <a:ext uri="{FF2B5EF4-FFF2-40B4-BE49-F238E27FC236}">
                <a16:creationId xmlns:a16="http://schemas.microsoft.com/office/drawing/2014/main" id="{5F11D2E0-6E0C-4C81-8D3E-26A1BB2931A9}"/>
              </a:ext>
            </a:extLst>
          </p:cNvPr>
          <p:cNvSpPr/>
          <p:nvPr/>
        </p:nvSpPr>
        <p:spPr>
          <a:xfrm>
            <a:off x="209938" y="834059"/>
            <a:ext cx="8724123" cy="5632311"/>
          </a:xfrm>
          <a:prstGeom prst="rect">
            <a:avLst/>
          </a:prstGeom>
        </p:spPr>
        <p:txBody>
          <a:bodyPr wrap="square">
            <a:spAutoFit/>
          </a:bodyPr>
          <a:lstStyle/>
          <a:p>
            <a:pPr marL="342900" indent="-342900">
              <a:buClr>
                <a:srgbClr val="C00000"/>
              </a:buClr>
              <a:buSzPct val="140000"/>
              <a:buBlip>
                <a:blip r:embed="rId7">
                  <a:extLst>
                    <a:ext uri="{837473B0-CC2E-450A-ABE3-18F120FF3D39}">
                      <a1611:picAttrSrcUrl xmlns:a1611="http://schemas.microsoft.com/office/drawing/2016/11/main" r:id="rId8"/>
                    </a:ext>
                  </a:extLst>
                </a:blip>
              </a:buBlip>
            </a:pPr>
            <a:r>
              <a:rPr lang="en-US" sz="2000" dirty="0">
                <a:latin typeface="Arial" panose="020B0604020202020204" pitchFamily="34" charset="0"/>
                <a:cs typeface="Arial" panose="020B0604020202020204" pitchFamily="34" charset="0"/>
              </a:rPr>
              <a:t>Clear benefits of BDM: </a:t>
            </a:r>
            <a:r>
              <a:rPr lang="en-US" sz="2000" b="1" dirty="0">
                <a:latin typeface="Arial" panose="020B0604020202020204" pitchFamily="34" charset="0"/>
                <a:cs typeface="Arial" panose="020B0604020202020204" pitchFamily="34" charset="0"/>
              </a:rPr>
              <a:t>elimination of removal and disposal costs associated with PE mulch</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p>
          <a:p>
            <a:pPr marL="342900" indent="-342900">
              <a:buClr>
                <a:srgbClr val="C00000"/>
              </a:buClr>
              <a:buSzPct val="140000"/>
              <a:buBlip>
                <a:blip r:embed="rId7">
                  <a:extLst>
                    <a:ext uri="{837473B0-CC2E-450A-ABE3-18F120FF3D39}">
                      <a1611:picAttrSrcUrl xmlns:a1611="http://schemas.microsoft.com/office/drawing/2016/11/main" r:id="rId8"/>
                    </a:ext>
                  </a:extLst>
                </a:blip>
              </a:buBlip>
            </a:pPr>
            <a:r>
              <a:rPr lang="en-US" sz="2000" dirty="0">
                <a:latin typeface="Arial" panose="020B0604020202020204" pitchFamily="34" charset="0"/>
                <a:cs typeface="Arial" panose="020B0604020202020204" pitchFamily="34" charset="0"/>
              </a:rPr>
              <a:t>BDM is potentially a more profitable alternative than PE mulch given one or a combination of the following: </a:t>
            </a:r>
          </a:p>
          <a:p>
            <a:pPr marL="800100" lvl="1" indent="-342900">
              <a:buClr>
                <a:srgbClr val="C0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Low to moderate material cost of BDM,</a:t>
            </a:r>
          </a:p>
          <a:p>
            <a:pPr marL="800100" lvl="1" indent="-342900">
              <a:buClr>
                <a:srgbClr val="C0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High labor requirement to remove and dispose PE mulch, and</a:t>
            </a:r>
          </a:p>
          <a:p>
            <a:pPr marL="800100" lvl="1" indent="-342900">
              <a:buClr>
                <a:srgbClr val="C0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High farm labor rates</a:t>
            </a:r>
          </a:p>
          <a:p>
            <a:pPr marL="342900" indent="-342900">
              <a:buClr>
                <a:srgbClr val="C00000"/>
              </a:buClr>
              <a:buSzPct val="140000"/>
              <a:buBlip>
                <a:blip r:embed="rId7">
                  <a:extLst>
                    <a:ext uri="{837473B0-CC2E-450A-ABE3-18F120FF3D39}">
                      <a1611:picAttrSrcUrl xmlns:a1611="http://schemas.microsoft.com/office/drawing/2016/11/main" r:id="rId8"/>
                    </a:ext>
                  </a:extLst>
                </a:blip>
              </a:buBlip>
            </a:pPr>
            <a:r>
              <a:rPr lang="en-US" sz="2000" dirty="0">
                <a:latin typeface="Arial" panose="020B0604020202020204" pitchFamily="34" charset="0"/>
                <a:cs typeface="Arial" panose="020B0604020202020204" pitchFamily="34" charset="0"/>
              </a:rPr>
              <a:t>Critical factors to assess the economic feasibility of BDM:</a:t>
            </a:r>
          </a:p>
          <a:p>
            <a:pPr marL="800100" lvl="1" indent="-342900">
              <a:buClr>
                <a:srgbClr val="C00000"/>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Costs – material and labor </a:t>
            </a:r>
          </a:p>
          <a:p>
            <a:pPr marL="801688" lvl="1">
              <a:buClr>
                <a:srgbClr val="C00000"/>
              </a:buClr>
            </a:pPr>
            <a:r>
              <a:rPr lang="en-US" sz="2000" i="1" dirty="0">
                <a:solidFill>
                  <a:srgbClr val="0070C0"/>
                </a:solidFill>
                <a:latin typeface="Arial" panose="020B0604020202020204" pitchFamily="34" charset="0"/>
                <a:cs typeface="Arial" panose="020B0604020202020204" pitchFamily="34" charset="0"/>
                <a:sym typeface="Wingdings" panose="05000000000000000000" pitchFamily="2" charset="2"/>
              </a:rPr>
              <a:t>If growers focus only on costs, they will be unable to take advantage of opportunities or benefits that can improve their net profit. So must also consider:</a:t>
            </a:r>
            <a:endParaRPr lang="en-US" sz="2000" i="1" dirty="0">
              <a:solidFill>
                <a:srgbClr val="0070C0"/>
              </a:solidFill>
              <a:latin typeface="Arial" panose="020B0604020202020204" pitchFamily="34" charset="0"/>
              <a:cs typeface="Arial" panose="020B0604020202020204" pitchFamily="34" charset="0"/>
            </a:endParaRPr>
          </a:p>
          <a:p>
            <a:pPr marL="800100" lvl="1" indent="-342900">
              <a:buClr>
                <a:srgbClr val="C00000"/>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Benefits – cost savings, etc.</a:t>
            </a:r>
          </a:p>
          <a:p>
            <a:pPr marL="800100" lvl="1" indent="-342900">
              <a:buClr>
                <a:srgbClr val="C00000"/>
              </a:buClr>
              <a:buFont typeface="Wingdings" panose="05000000000000000000" pitchFamily="2" charset="2"/>
              <a:buChar char="ü"/>
            </a:pPr>
            <a:r>
              <a:rPr lang="en-US" sz="2000" b="1" dirty="0">
                <a:latin typeface="Arial" panose="020B0604020202020204" pitchFamily="34" charset="0"/>
                <a:cs typeface="Arial" panose="020B0604020202020204" pitchFamily="34" charset="0"/>
              </a:rPr>
              <a:t>Net Profit – most important to stay in business; compare with net profit when using PE mulch</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p>
          <a:p>
            <a:pPr>
              <a:buClr>
                <a:srgbClr val="C00000"/>
              </a:buClr>
            </a:pPr>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995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chor="ctr">
            <a:noAutofit/>
          </a:bodyPr>
          <a:lstStyle/>
          <a:p>
            <a:r>
              <a:rPr lang="en-US" altLang="zh-CN" sz="4000" b="1" dirty="0">
                <a:solidFill>
                  <a:schemeClr val="bg1"/>
                </a:solidFill>
                <a:latin typeface="Arial" panose="020B0604020202020204" pitchFamily="34" charset="0"/>
                <a:cs typeface="Arial" panose="020B0604020202020204" pitchFamily="34" charset="0"/>
              </a:rPr>
              <a:t>Resources</a:t>
            </a:r>
            <a:endParaRPr lang="en-US" sz="4000" b="1" dirty="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B24C838-974A-47A8-963B-A0BCF97F7C2B}"/>
              </a:ext>
            </a:extLst>
          </p:cNvPr>
          <p:cNvSpPr/>
          <p:nvPr/>
        </p:nvSpPr>
        <p:spPr>
          <a:xfrm>
            <a:off x="350424" y="677026"/>
            <a:ext cx="8090670" cy="5262979"/>
          </a:xfrm>
          <a:prstGeom prst="rect">
            <a:avLst/>
          </a:prstGeom>
        </p:spPr>
        <p:txBody>
          <a:bodyPr wrap="square">
            <a:spAutoFit/>
          </a:bodyPr>
          <a:lstStyle/>
          <a:p>
            <a:pPr marL="285750" indent="-285750">
              <a:buClr>
                <a:srgbClr val="FF0000"/>
              </a:buClr>
              <a:buSzPct val="12000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Basic information sources, frequently asked questions, videos, and publications — BDM project website: </a:t>
            </a:r>
            <a:r>
              <a:rPr lang="en-US" sz="1600" dirty="0">
                <a:solidFill>
                  <a:srgbClr val="000000"/>
                </a:solidFill>
                <a:latin typeface="Arial" panose="020B0604020202020204" pitchFamily="34" charset="0"/>
                <a:cs typeface="Arial" panose="020B0604020202020204" pitchFamily="34" charset="0"/>
                <a:hlinkClick r:id="rId3"/>
              </a:rPr>
              <a:t>https://www.biodegradablemulch.org</a:t>
            </a:r>
            <a:r>
              <a:rPr lang="en-US" sz="1600" dirty="0">
                <a:solidFill>
                  <a:srgbClr val="0000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endParaRPr lang="en-US" sz="1600" dirty="0">
              <a:solidFill>
                <a:srgbClr val="000000"/>
              </a:solidFill>
              <a:latin typeface="Arial" panose="020B0604020202020204" pitchFamily="34" charset="0"/>
              <a:cs typeface="Arial" panose="020B0604020202020204" pitchFamily="34" charset="0"/>
            </a:endParaRPr>
          </a:p>
          <a:p>
            <a:pPr marL="285750" indent="-285750">
              <a:buClr>
                <a:srgbClr val="FF0000"/>
              </a:buClr>
              <a:buSzPct val="12000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Dimensions and Costs of Biodegradable Plastic and Polyethylene Mulches (raspberry emphasis)</a:t>
            </a:r>
          </a:p>
          <a:p>
            <a:pPr lvl="1"/>
            <a:r>
              <a:rPr lang="en-US" sz="1600" dirty="0">
                <a:solidFill>
                  <a:srgbClr val="000000"/>
                </a:solidFill>
                <a:latin typeface="Arial" panose="020B0604020202020204" pitchFamily="34" charset="0"/>
                <a:cs typeface="Arial" panose="020B0604020202020204" pitchFamily="34" charset="0"/>
                <a:hlinkClick r:id="rId5"/>
              </a:rPr>
              <a:t>https://s3.wp.wsu.edu/uploads/sites/2181/2017/06/FactSheet.CostandDimensions-2.pdf</a:t>
            </a:r>
            <a:endParaRPr lang="en-US" sz="1600" dirty="0">
              <a:solidFill>
                <a:srgbClr val="000000"/>
              </a:solidFill>
              <a:latin typeface="Arial" panose="020B0604020202020204" pitchFamily="34" charset="0"/>
              <a:cs typeface="Arial" panose="020B0604020202020204" pitchFamily="34" charset="0"/>
            </a:endParaRPr>
          </a:p>
          <a:p>
            <a:pPr marL="280988" lvl="1" indent="-280988">
              <a:buClr>
                <a:srgbClr val="FF0000"/>
              </a:buClr>
              <a:buSzPct val="12000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Important Considerations for the Use of BDM in Crop Production</a:t>
            </a:r>
          </a:p>
          <a:p>
            <a:pPr marL="0" lvl="1">
              <a:buClr>
                <a:srgbClr val="FF0000"/>
              </a:buClr>
              <a:buSzPct val="120000"/>
            </a:pPr>
            <a:r>
              <a:rPr lang="en-US" sz="1600" dirty="0">
                <a:solidFill>
                  <a:srgbClr val="000000"/>
                </a:solidFill>
                <a:latin typeface="Arial" panose="020B0604020202020204" pitchFamily="34" charset="0"/>
                <a:cs typeface="Arial" panose="020B0604020202020204" pitchFamily="34" charset="0"/>
              </a:rPr>
              <a:t>	</a:t>
            </a:r>
            <a:r>
              <a:rPr lang="en-US" sz="1600" dirty="0">
                <a:solidFill>
                  <a:srgbClr val="000000"/>
                </a:solidFill>
                <a:latin typeface="Arial" panose="020B0604020202020204" pitchFamily="34" charset="0"/>
                <a:cs typeface="Arial" panose="020B0604020202020204" pitchFamily="34" charset="0"/>
                <a:hlinkClick r:id="rId6"/>
              </a:rPr>
              <a:t>https://research.libraries.wsu.edu/xmlui/handle/2376/13104</a:t>
            </a:r>
            <a:r>
              <a:rPr lang="en-US" sz="1600" dirty="0">
                <a:solidFill>
                  <a:srgbClr val="000000"/>
                </a:solidFill>
                <a:latin typeface="Arial" panose="020B0604020202020204" pitchFamily="34" charset="0"/>
                <a:cs typeface="Arial" panose="020B0604020202020204" pitchFamily="34" charset="0"/>
              </a:rPr>
              <a:t> </a:t>
            </a:r>
          </a:p>
          <a:p>
            <a:pPr marL="280988" lvl="1" indent="-280988">
              <a:buClr>
                <a:srgbClr val="FF0000"/>
              </a:buClr>
              <a:buSzPct val="12000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Information and materials for use of mulches in small fruit production</a:t>
            </a:r>
          </a:p>
          <a:p>
            <a:pPr marL="457200" lvl="2">
              <a:buClr>
                <a:srgbClr val="FF0000"/>
              </a:buClr>
              <a:buSzPct val="120000"/>
            </a:pPr>
            <a:r>
              <a:rPr lang="en-US" sz="1600" dirty="0">
                <a:solidFill>
                  <a:srgbClr val="000000"/>
                </a:solidFill>
                <a:latin typeface="Arial" panose="020B0604020202020204" pitchFamily="34" charset="0"/>
                <a:cs typeface="Arial" panose="020B0604020202020204" pitchFamily="34" charset="0"/>
                <a:hlinkClick r:id="rId7"/>
              </a:rPr>
              <a:t>https://smallfruits.wsu.edu/plastic-mulches/</a:t>
            </a:r>
            <a:r>
              <a:rPr lang="en-US" sz="1600" dirty="0">
                <a:solidFill>
                  <a:srgbClr val="000000"/>
                </a:solidFill>
                <a:latin typeface="Arial" panose="020B0604020202020204" pitchFamily="34" charset="0"/>
                <a:cs typeface="Arial" panose="020B0604020202020204" pitchFamily="34" charset="0"/>
              </a:rPr>
              <a:t> </a:t>
            </a:r>
          </a:p>
          <a:p>
            <a:pPr marL="285750" indent="-285750">
              <a:buClr>
                <a:srgbClr val="FF0000"/>
              </a:buClr>
              <a:buSzPct val="12000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Mulch Calculator</a:t>
            </a:r>
            <a:endParaRPr lang="en-US" sz="1600" dirty="0">
              <a:solidFill>
                <a:srgbClr val="000000"/>
              </a:solidFill>
              <a:latin typeface="Arial" panose="020B0604020202020204" pitchFamily="34" charset="0"/>
              <a:cs typeface="Arial" panose="020B0604020202020204" pitchFamily="34" charset="0"/>
              <a:hlinkClick r:id="rId4"/>
            </a:endParaRPr>
          </a:p>
          <a:p>
            <a:pPr lvl="1"/>
            <a:r>
              <a:rPr lang="en-US" sz="1600" dirty="0">
                <a:latin typeface="Arial" panose="020B0604020202020204" pitchFamily="34" charset="0"/>
                <a:cs typeface="Arial" panose="020B0604020202020204" pitchFamily="34" charset="0"/>
                <a:hlinkClick r:id="rId4"/>
              </a:rPr>
              <a:t>https://ag.tennessee.edu/biodegradablemulch/Documents/Chen-Mulch-calculcator-introduction.pdf</a:t>
            </a:r>
            <a:endParaRPr lang="en-US" sz="1600" dirty="0">
              <a:latin typeface="Arial" panose="020B0604020202020204" pitchFamily="34" charset="0"/>
              <a:cs typeface="Arial" panose="020B0604020202020204" pitchFamily="34" charset="0"/>
            </a:endParaRPr>
          </a:p>
          <a:p>
            <a:pPr marL="285750" indent="-285750">
              <a:buClr>
                <a:srgbClr val="FF0000"/>
              </a:buClr>
              <a:buSzPct val="120000"/>
              <a:buFont typeface="Arial" panose="020B0604020202020204" pitchFamily="34" charset="0"/>
              <a:buChar char="•"/>
            </a:pPr>
            <a:r>
              <a:rPr lang="en-US" sz="1600" dirty="0">
                <a:latin typeface="Arial" panose="020B0604020202020204" pitchFamily="34" charset="0"/>
                <a:cs typeface="Arial" panose="020B0604020202020204" pitchFamily="34" charset="0"/>
              </a:rPr>
              <a:t>The Economics of Adopting Biodegradable Plastic Mulch Films</a:t>
            </a:r>
          </a:p>
          <a:p>
            <a:pPr lvl="1"/>
            <a:r>
              <a:rPr lang="en-US" sz="1600" dirty="0">
                <a:solidFill>
                  <a:srgbClr val="000000"/>
                </a:solidFill>
                <a:latin typeface="Arial" panose="020B0604020202020204" pitchFamily="34" charset="0"/>
                <a:cs typeface="Arial" panose="020B0604020202020204" pitchFamily="34" charset="0"/>
                <a:hlinkClick r:id="rId8"/>
              </a:rPr>
              <a:t>https://ag.tennessee.edu/biodegradablemulch/Documents/Velandia%20et%20al%20The%20Economics%20of%20Adopting%20Biodegradable%20Mulch.pdf</a:t>
            </a:r>
            <a:r>
              <a:rPr lang="en-US" sz="1600" dirty="0">
                <a:solidFill>
                  <a:srgbClr val="000000"/>
                </a:solidFill>
                <a:latin typeface="Arial" panose="020B0604020202020204" pitchFamily="34" charset="0"/>
                <a:cs typeface="Arial" panose="020B0604020202020204" pitchFamily="34" charset="0"/>
              </a:rPr>
              <a:t> </a:t>
            </a:r>
            <a:endParaRPr lang="en-US" sz="1600" b="0" i="0" dirty="0">
              <a:solidFill>
                <a:srgbClr val="000000"/>
              </a:solidFill>
              <a:effectLst/>
              <a:latin typeface="Arial" panose="020B0604020202020204" pitchFamily="34" charset="0"/>
              <a:cs typeface="Arial" panose="020B0604020202020204" pitchFamily="34" charset="0"/>
            </a:endParaRPr>
          </a:p>
          <a:p>
            <a:pPr marL="285750" indent="-285750">
              <a:buClr>
                <a:srgbClr val="FF0000"/>
              </a:buClr>
              <a:buSzPct val="12000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The Economic Feasibility of Adopting Plastic Biodegradable Mulches in Pumpkin Production </a:t>
            </a:r>
          </a:p>
          <a:p>
            <a:pPr marL="742950" lvl="1" indent="-285750">
              <a:buClr>
                <a:srgbClr val="FF0000"/>
              </a:buClr>
              <a:buFont typeface="Wingdings" panose="05000000000000000000" pitchFamily="2" charset="2"/>
              <a:buChar char="§"/>
            </a:pPr>
            <a:r>
              <a:rPr lang="en-US" sz="1600" dirty="0">
                <a:solidFill>
                  <a:srgbClr val="000000"/>
                </a:solidFill>
                <a:latin typeface="Arial" panose="020B0604020202020204" pitchFamily="34" charset="0"/>
                <a:cs typeface="Arial" panose="020B0604020202020204" pitchFamily="34" charset="0"/>
                <a:hlinkClick r:id="rId9"/>
              </a:rPr>
              <a:t>https://extension.tennessee.edu/publications/Documents/W822.pdf</a:t>
            </a:r>
            <a:r>
              <a:rPr lang="en-US" sz="1600" dirty="0">
                <a:solidFill>
                  <a:srgbClr val="000000"/>
                </a:solidFill>
                <a:latin typeface="Arial" panose="020B0604020202020204" pitchFamily="34" charset="0"/>
                <a:cs typeface="Arial" panose="020B0604020202020204" pitchFamily="34" charset="0"/>
              </a:rPr>
              <a:t> </a:t>
            </a:r>
          </a:p>
          <a:p>
            <a:pPr marL="742950" lvl="1" indent="-285750">
              <a:buClr>
                <a:srgbClr val="FF0000"/>
              </a:buClr>
              <a:buFont typeface="Wingdings" panose="05000000000000000000" pitchFamily="2" charset="2"/>
              <a:buChar char="§"/>
            </a:pPr>
            <a:r>
              <a:rPr lang="en-US" sz="1600" b="0" i="0" dirty="0">
                <a:solidFill>
                  <a:srgbClr val="000000"/>
                </a:solidFill>
                <a:effectLst/>
                <a:latin typeface="Arial" panose="020B0604020202020204" pitchFamily="34" charset="0"/>
                <a:cs typeface="Arial" panose="020B0604020202020204" pitchFamily="34" charset="0"/>
                <a:hlinkClick r:id="rId10"/>
              </a:rPr>
              <a:t>https://pubs.extension.wsu.edu/economic-feasibility-of-using-alternative-plastic-mulches-a-pumpkin-case-study-in-western-washington</a:t>
            </a:r>
            <a:r>
              <a:rPr lang="en-US" sz="1600" b="0" i="0" dirty="0">
                <a:solidFill>
                  <a:srgbClr val="000000"/>
                </a:solidFill>
                <a:effectLst/>
                <a:latin typeface="Arial" panose="020B0604020202020204" pitchFamily="34" charset="0"/>
                <a:cs typeface="Arial" panose="020B0604020202020204" pitchFamily="34" charset="0"/>
              </a:rPr>
              <a:t> </a:t>
            </a:r>
          </a:p>
        </p:txBody>
      </p:sp>
      <p:pic>
        <p:nvPicPr>
          <p:cNvPr id="12" name="Picture 4" descr="Image result for washington state university logo">
            <a:extLst>
              <a:ext uri="{FF2B5EF4-FFF2-40B4-BE49-F238E27FC236}">
                <a16:creationId xmlns:a16="http://schemas.microsoft.com/office/drawing/2014/main" id="{78A1B5AE-2E81-432E-ACE0-13789DFBA29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1128" y="6045239"/>
            <a:ext cx="2128075" cy="8866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B7781A9-A489-421D-A557-E7A27DE343D8}"/>
              </a:ext>
            </a:extLst>
          </p:cNvPr>
          <p:cNvSpPr txBox="1"/>
          <p:nvPr/>
        </p:nvSpPr>
        <p:spPr>
          <a:xfrm>
            <a:off x="2731146" y="6509762"/>
            <a:ext cx="2476172" cy="307777"/>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hlinkClick r:id="rId4"/>
              </a:rPr>
              <a:t>https://smallfruits.wsu.edu</a:t>
            </a:r>
            <a:endParaRPr lang="en-US" sz="1400" b="1" i="1" u="sng"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F430CF10-9DD6-4626-89BD-B70E29F1781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39076" y="6045239"/>
            <a:ext cx="2356068" cy="844469"/>
          </a:xfrm>
          <a:prstGeom prst="rect">
            <a:avLst/>
          </a:prstGeom>
        </p:spPr>
      </p:pic>
      <p:pic>
        <p:nvPicPr>
          <p:cNvPr id="16" name="Picture 2" descr="Image result for western sare logo">
            <a:extLst>
              <a:ext uri="{FF2B5EF4-FFF2-40B4-BE49-F238E27FC236}">
                <a16:creationId xmlns:a16="http://schemas.microsoft.com/office/drawing/2014/main" id="{04DCDA2D-F881-4687-827E-0A0B16C4D9C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53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DF037C8C-B092-4305-B5A0-716D00489610}"/>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5264223" y="6134947"/>
            <a:ext cx="1302831" cy="646640"/>
          </a:xfrm>
          <a:prstGeom prst="rect">
            <a:avLst/>
          </a:prstGeom>
        </p:spPr>
      </p:pic>
    </p:spTree>
    <p:extLst>
      <p:ext uri="{BB962C8B-B14F-4D97-AF65-F5344CB8AC3E}">
        <p14:creationId xmlns:p14="http://schemas.microsoft.com/office/powerpoint/2010/main" val="3214289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chor="ctr">
            <a:noAutofit/>
          </a:bodyPr>
          <a:lstStyle/>
          <a:p>
            <a:r>
              <a:rPr lang="en-US" altLang="zh-CN" sz="4000" b="1" dirty="0">
                <a:solidFill>
                  <a:schemeClr val="bg1"/>
                </a:solidFill>
                <a:latin typeface="Arial" panose="020B0604020202020204" pitchFamily="34" charset="0"/>
                <a:cs typeface="Arial" panose="020B0604020202020204" pitchFamily="34" charset="0"/>
              </a:rPr>
              <a:t>Overall Economic Considerations</a:t>
            </a:r>
            <a:endParaRPr lang="en-US" sz="4000" b="1" dirty="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Subtitle 2">
            <a:extLst>
              <a:ext uri="{FF2B5EF4-FFF2-40B4-BE49-F238E27FC236}">
                <a16:creationId xmlns:a16="http://schemas.microsoft.com/office/drawing/2014/main" id="{1E0ED67A-A376-4C74-B538-281C779256D1}"/>
              </a:ext>
            </a:extLst>
          </p:cNvPr>
          <p:cNvSpPr txBox="1">
            <a:spLocks/>
          </p:cNvSpPr>
          <p:nvPr/>
        </p:nvSpPr>
        <p:spPr>
          <a:xfrm>
            <a:off x="121298" y="814520"/>
            <a:ext cx="8973846" cy="50873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Clr>
                <a:srgbClr val="FF0000"/>
              </a:buClr>
              <a:buFont typeface="Wingdings" panose="05000000000000000000" pitchFamily="2" charset="2"/>
              <a:buChar char="v"/>
            </a:pPr>
            <a:r>
              <a:rPr lang="en-US" sz="2000" dirty="0">
                <a:latin typeface="Arial" panose="020B0604020202020204" pitchFamily="34" charset="0"/>
                <a:cs typeface="Arial" panose="020B0604020202020204" pitchFamily="34" charset="0"/>
              </a:rPr>
              <a:t>Why adopt a new practice or new technology in agriculture?</a:t>
            </a:r>
          </a:p>
          <a:p>
            <a:pPr lvl="1" algn="l">
              <a:buClr>
                <a:srgbClr val="00B050"/>
              </a:buClr>
              <a:buSzPct val="120000"/>
            </a:pPr>
            <a:r>
              <a:rPr lang="en-US" sz="1800" i="1" dirty="0">
                <a:solidFill>
                  <a:srgbClr val="000000"/>
                </a:solidFill>
                <a:latin typeface="Arial" panose="020B0604020202020204" pitchFamily="34" charset="0"/>
                <a:ea typeface="Calibri" panose="020F0502020204030204" pitchFamily="34" charset="0"/>
                <a:cs typeface="Arial" panose="020B0604020202020204" pitchFamily="34" charset="0"/>
              </a:rPr>
              <a:t>Examples:</a:t>
            </a:r>
          </a:p>
          <a:p>
            <a:pPr marL="800100" lvl="1" indent="-342900" algn="l">
              <a:buClr>
                <a:srgbClr val="00B050"/>
              </a:buClr>
              <a:buSzPct val="120000"/>
              <a:buFont typeface="Arial" panose="020B0604020202020204" pitchFamily="34" charset="0"/>
              <a:buChar char="•"/>
            </a:pP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 improve production efficiency and crop yield</a:t>
            </a:r>
          </a:p>
          <a:p>
            <a:pPr marL="800100" lvl="1" indent="-342900" algn="l">
              <a:buClr>
                <a:srgbClr val="00B050"/>
              </a:buClr>
              <a:buSzPct val="120000"/>
              <a:buFont typeface="Arial" panose="020B0604020202020204" pitchFamily="34" charset="0"/>
              <a:buChar char="•"/>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To reduce environmental footprint</a:t>
            </a:r>
          </a:p>
          <a:p>
            <a:pPr marL="800100" lvl="1" indent="-342900" algn="l">
              <a:buClr>
                <a:srgbClr val="00B050"/>
              </a:buClr>
              <a:buSzPct val="120000"/>
              <a:buFont typeface="Arial" panose="020B0604020202020204" pitchFamily="34" charset="0"/>
              <a:buChar char="•"/>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To increase the profitability of production activity</a:t>
            </a:r>
            <a:endParaRPr lang="en-US" sz="1800" dirty="0">
              <a:latin typeface="Arial" panose="020B0604020202020204" pitchFamily="34" charset="0"/>
              <a:cs typeface="Arial" panose="020B0604020202020204" pitchFamily="34" charset="0"/>
            </a:endParaRPr>
          </a:p>
          <a:p>
            <a:pPr marL="342900" lvl="0" indent="-342900" algn="l">
              <a:buClr>
                <a:srgbClr val="FF0000"/>
              </a:buClr>
              <a:buFont typeface="Wingdings" panose="05000000000000000000" pitchFamily="2" charset="2"/>
              <a:buChar char="v"/>
            </a:pPr>
            <a:r>
              <a:rPr lang="en-US" sz="2000" dirty="0">
                <a:latin typeface="Arial" panose="020B0604020202020204" pitchFamily="34" charset="0"/>
                <a:cs typeface="Arial" panose="020B0604020202020204" pitchFamily="34" charset="0"/>
              </a:rPr>
              <a:t>What are the general economic considerations to adopt a new agricultural technology </a:t>
            </a:r>
            <a:r>
              <a:rPr lang="en-US" sz="2000" i="1" dirty="0">
                <a:latin typeface="Arial" panose="020B0604020202020204" pitchFamily="34" charset="0"/>
                <a:cs typeface="Arial" panose="020B0604020202020204" pitchFamily="34" charset="0"/>
              </a:rPr>
              <a:t>relative to standard practice</a:t>
            </a:r>
            <a:r>
              <a:rPr lang="en-US" sz="2000" dirty="0">
                <a:latin typeface="Arial" panose="020B0604020202020204" pitchFamily="34" charset="0"/>
                <a:cs typeface="Arial" panose="020B0604020202020204" pitchFamily="34" charset="0"/>
              </a:rPr>
              <a:t>?</a:t>
            </a:r>
          </a:p>
          <a:p>
            <a:pPr marL="800100" lvl="1" indent="-342900" algn="l">
              <a:buClr>
                <a:srgbClr val="00B050"/>
              </a:buClr>
              <a:buSzPct val="120000"/>
              <a:buFont typeface="Wingdings" panose="05000000000000000000" pitchFamily="2" charset="2"/>
              <a:buChar char="ü"/>
            </a:pPr>
            <a:r>
              <a:rPr lang="en-US" sz="1800" dirty="0">
                <a:latin typeface="Arial" panose="020B0604020202020204" pitchFamily="34" charset="0"/>
                <a:cs typeface="Arial" panose="020B0604020202020204" pitchFamily="34" charset="0"/>
              </a:rPr>
              <a:t> Costs – cost of the technology (material, labor)</a:t>
            </a:r>
          </a:p>
          <a:p>
            <a:pPr marL="800100" lvl="1" indent="-342900" algn="l">
              <a:buClr>
                <a:srgbClr val="00B050"/>
              </a:buClr>
              <a:buSzPct val="120000"/>
              <a:buFont typeface="Wingdings" panose="05000000000000000000" pitchFamily="2" charset="2"/>
              <a:buChar char="ü"/>
            </a:pPr>
            <a:r>
              <a:rPr lang="en-US" sz="1800" dirty="0">
                <a:latin typeface="Arial" panose="020B0604020202020204" pitchFamily="34" charset="0"/>
                <a:cs typeface="Arial" panose="020B0604020202020204" pitchFamily="34" charset="0"/>
              </a:rPr>
              <a:t> Benefits – reduced input costs, improved crop yield, etc.</a:t>
            </a:r>
          </a:p>
          <a:p>
            <a:pPr marL="800100" lvl="1" indent="-342900" algn="l">
              <a:buClr>
                <a:srgbClr val="00B050"/>
              </a:buClr>
              <a:buSzPct val="120000"/>
              <a:buFont typeface="Wingdings" panose="05000000000000000000" pitchFamily="2" charset="2"/>
              <a:buChar char="ü"/>
            </a:pPr>
            <a:r>
              <a:rPr lang="en-US" b="1" dirty="0">
                <a:solidFill>
                  <a:srgbClr val="002060"/>
                </a:solidFill>
                <a:latin typeface="Arial" panose="020B0604020202020204" pitchFamily="34" charset="0"/>
                <a:cs typeface="Arial" panose="020B0604020202020204" pitchFamily="34" charset="0"/>
              </a:rPr>
              <a:t> </a:t>
            </a:r>
            <a:r>
              <a:rPr lang="en-US" b="1" dirty="0">
                <a:solidFill>
                  <a:srgbClr val="C00000"/>
                </a:solidFill>
                <a:latin typeface="Arial" panose="020B0604020202020204" pitchFamily="34" charset="0"/>
                <a:cs typeface="Arial" panose="020B0604020202020204" pitchFamily="34" charset="0"/>
              </a:rPr>
              <a:t>Net profit = Revenue minus Costs </a:t>
            </a:r>
            <a:r>
              <a:rPr lang="en-US" sz="1800"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1800" i="1" dirty="0">
                <a:solidFill>
                  <a:srgbClr val="C00000"/>
                </a:solidFill>
                <a:latin typeface="Arial" panose="020B0604020202020204" pitchFamily="34" charset="0"/>
                <a:cs typeface="Arial" panose="020B0604020202020204" pitchFamily="34" charset="0"/>
                <a:sym typeface="Wingdings" panose="05000000000000000000" pitchFamily="2" charset="2"/>
              </a:rPr>
              <a:t>keeps the farm in business</a:t>
            </a:r>
          </a:p>
          <a:p>
            <a:pPr marL="800100" lvl="1" indent="-342900" algn="l">
              <a:buClr>
                <a:srgbClr val="00B050"/>
              </a:buClr>
              <a:buSzPct val="160000"/>
              <a:buFont typeface="Wingdings" panose="05000000000000000000" pitchFamily="2" charset="2"/>
              <a:buChar char="ü"/>
            </a:pPr>
            <a:endParaRPr lang="en-US" sz="1800" i="1" dirty="0">
              <a:solidFill>
                <a:srgbClr val="C00000"/>
              </a:solidFill>
              <a:latin typeface="Arial" panose="020B0604020202020204" pitchFamily="34" charset="0"/>
              <a:cs typeface="Arial" panose="020B0604020202020204" pitchFamily="34" charset="0"/>
              <a:sym typeface="Wingdings" panose="05000000000000000000" pitchFamily="2" charset="2"/>
            </a:endParaRPr>
          </a:p>
          <a:p>
            <a:pPr marL="800100" lvl="1" indent="-342900" algn="l">
              <a:buClr>
                <a:srgbClr val="00B050"/>
              </a:buClr>
              <a:buSzPct val="160000"/>
              <a:buFont typeface="Wingdings" panose="05000000000000000000" pitchFamily="2" charset="2"/>
              <a:buChar char="ü"/>
            </a:pPr>
            <a:endParaRPr lang="en-US" sz="1800" i="1" dirty="0">
              <a:solidFill>
                <a:srgbClr val="C00000"/>
              </a:solidFill>
              <a:latin typeface="Arial" panose="020B0604020202020204" pitchFamily="34" charset="0"/>
              <a:cs typeface="Arial" panose="020B0604020202020204" pitchFamily="34" charset="0"/>
              <a:sym typeface="Wingdings" panose="05000000000000000000" pitchFamily="2" charset="2"/>
            </a:endParaRPr>
          </a:p>
          <a:p>
            <a:pPr marL="800100" lvl="1" indent="-342900" algn="l">
              <a:buClr>
                <a:srgbClr val="00B050"/>
              </a:buClr>
              <a:buSzPct val="160000"/>
              <a:buFont typeface="Wingdings" panose="05000000000000000000" pitchFamily="2" charset="2"/>
              <a:buChar char="ü"/>
            </a:pPr>
            <a:endParaRPr lang="en-US" sz="1800" i="1" dirty="0">
              <a:solidFill>
                <a:srgbClr val="C00000"/>
              </a:solidFill>
              <a:latin typeface="Arial" panose="020B0604020202020204" pitchFamily="34" charset="0"/>
              <a:cs typeface="Arial" panose="020B0604020202020204" pitchFamily="34" charset="0"/>
              <a:sym typeface="Wingdings" panose="05000000000000000000" pitchFamily="2" charset="2"/>
            </a:endParaRPr>
          </a:p>
          <a:p>
            <a:pPr marL="800100" lvl="1" indent="-342900" algn="l">
              <a:buClr>
                <a:srgbClr val="00B050"/>
              </a:buClr>
              <a:buSzPct val="160000"/>
              <a:buFont typeface="Wingdings" panose="05000000000000000000" pitchFamily="2" charset="2"/>
              <a:buChar char="ü"/>
            </a:pPr>
            <a:endParaRPr lang="en-US" sz="1800" dirty="0">
              <a:latin typeface="Arial" panose="020B0604020202020204" pitchFamily="34" charset="0"/>
              <a:cs typeface="Arial" panose="020B0604020202020204" pitchFamily="34" charset="0"/>
              <a:sym typeface="Wingdings" panose="05000000000000000000" pitchFamily="2" charset="2"/>
            </a:endParaRPr>
          </a:p>
          <a:p>
            <a:pPr marL="800100" lvl="1" indent="-342900" algn="l">
              <a:buClr>
                <a:srgbClr val="00B050"/>
              </a:buClr>
              <a:buSzPct val="120000"/>
              <a:buFont typeface="Wingdings" panose="05000000000000000000" pitchFamily="2" charset="2"/>
              <a:buChar char="ü"/>
            </a:pPr>
            <a:r>
              <a:rPr lang="en-US" b="1" dirty="0">
                <a:latin typeface="Arial" panose="020B0604020202020204" pitchFamily="34" charset="0"/>
                <a:cs typeface="Arial" panose="020B0604020202020204" pitchFamily="34" charset="0"/>
                <a:sym typeface="Wingdings" panose="05000000000000000000" pitchFamily="2" charset="2"/>
              </a:rPr>
              <a:t>Net profit</a:t>
            </a:r>
            <a:r>
              <a:rPr lang="en-US" b="1" baseline="-25000" dirty="0">
                <a:latin typeface="Arial" panose="020B0604020202020204" pitchFamily="34" charset="0"/>
                <a:cs typeface="Arial" panose="020B0604020202020204" pitchFamily="34" charset="0"/>
                <a:sym typeface="Wingdings" panose="05000000000000000000" pitchFamily="2" charset="2"/>
              </a:rPr>
              <a:t>Technology adoption</a:t>
            </a:r>
            <a:r>
              <a:rPr lang="en-US" b="1" dirty="0">
                <a:latin typeface="Arial" panose="020B0604020202020204" pitchFamily="34" charset="0"/>
                <a:cs typeface="Arial" panose="020B0604020202020204" pitchFamily="34" charset="0"/>
                <a:sym typeface="Wingdings" panose="05000000000000000000" pitchFamily="2" charset="2"/>
              </a:rPr>
              <a:t> &gt; Net profit</a:t>
            </a:r>
            <a:r>
              <a:rPr lang="en-US" b="1" baseline="-25000" dirty="0">
                <a:latin typeface="Arial" panose="020B0604020202020204" pitchFamily="34" charset="0"/>
                <a:cs typeface="Arial" panose="020B0604020202020204" pitchFamily="34" charset="0"/>
                <a:sym typeface="Wingdings" panose="05000000000000000000" pitchFamily="2" charset="2"/>
              </a:rPr>
              <a:t>Standard practice</a:t>
            </a:r>
            <a:endParaRPr lang="en-US" b="1" baseline="-25000" dirty="0">
              <a:latin typeface="Arial" panose="020B0604020202020204" pitchFamily="34" charset="0"/>
              <a:cs typeface="Arial" panose="020B0604020202020204" pitchFamily="34" charset="0"/>
            </a:endParaRPr>
          </a:p>
          <a:p>
            <a:pPr marL="342900" lvl="0" indent="-342900" algn="l">
              <a:buClr>
                <a:srgbClr val="FF0000"/>
              </a:buClr>
              <a:buFont typeface="Wingdings" panose="05000000000000000000" pitchFamily="2" charset="2"/>
              <a:buChar char="v"/>
            </a:pPr>
            <a:endParaRPr lang="en-US" sz="2000" dirty="0">
              <a:latin typeface="Arial" panose="020B0604020202020204" pitchFamily="34" charset="0"/>
              <a:cs typeface="Arial" panose="020B0604020202020204" pitchFamily="34" charset="0"/>
            </a:endParaRPr>
          </a:p>
        </p:txBody>
      </p:sp>
      <p:pic>
        <p:nvPicPr>
          <p:cNvPr id="17" name="Picture 4" descr="Image result for washington state university logo">
            <a:extLst>
              <a:ext uri="{FF2B5EF4-FFF2-40B4-BE49-F238E27FC236}">
                <a16:creationId xmlns:a16="http://schemas.microsoft.com/office/drawing/2014/main" id="{8989290B-F1E2-454E-B341-FF461F1658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128" y="6045239"/>
            <a:ext cx="2128075" cy="88669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93D161B-67E1-49E2-BED5-8CE1A269066C}"/>
              </a:ext>
            </a:extLst>
          </p:cNvPr>
          <p:cNvSpPr txBox="1"/>
          <p:nvPr/>
        </p:nvSpPr>
        <p:spPr>
          <a:xfrm>
            <a:off x="2731146" y="6509762"/>
            <a:ext cx="2476172" cy="307777"/>
          </a:xfrm>
          <a:prstGeom prst="rect">
            <a:avLst/>
          </a:prstGeom>
          <a:noFill/>
        </p:spPr>
        <p:txBody>
          <a:bodyPr wrap="square" rtlCol="0">
            <a:spAutoFit/>
          </a:bodyPr>
          <a:lstStyle/>
          <a:p>
            <a:r>
              <a:rPr lang="en-US" sz="1400" b="1" u="sng" dirty="0">
                <a:hlinkClick r:id="rId3"/>
              </a:rPr>
              <a:t>https://smallfruits.wsu.edu</a:t>
            </a:r>
            <a:endParaRPr lang="en-US" sz="1400" b="1" i="1" u="sng"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2586D69F-7CEC-4D74-9ED5-FFBD8A32D5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9076" y="6045239"/>
            <a:ext cx="2356068" cy="844469"/>
          </a:xfrm>
          <a:prstGeom prst="rect">
            <a:avLst/>
          </a:prstGeom>
        </p:spPr>
      </p:pic>
      <p:pic>
        <p:nvPicPr>
          <p:cNvPr id="21" name="Picture 2" descr="Image result for western sare logo">
            <a:extLst>
              <a:ext uri="{FF2B5EF4-FFF2-40B4-BE49-F238E27FC236}">
                <a16:creationId xmlns:a16="http://schemas.microsoft.com/office/drawing/2014/main" id="{346D3ECE-E95A-4AE1-825C-F724AA2426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3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C74980E4-6C6A-4891-AF4F-CA84909D3BF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64223" y="6134947"/>
            <a:ext cx="1302831" cy="646640"/>
          </a:xfrm>
          <a:prstGeom prst="rect">
            <a:avLst/>
          </a:prstGeom>
        </p:spPr>
      </p:pic>
      <p:sp>
        <p:nvSpPr>
          <p:cNvPr id="8" name="Callout: Up Arrow 7">
            <a:extLst>
              <a:ext uri="{FF2B5EF4-FFF2-40B4-BE49-F238E27FC236}">
                <a16:creationId xmlns:a16="http://schemas.microsoft.com/office/drawing/2014/main" id="{BEC666A7-F7A0-4C4D-9443-550C3E2B58FE}"/>
              </a:ext>
            </a:extLst>
          </p:cNvPr>
          <p:cNvSpPr/>
          <p:nvPr/>
        </p:nvSpPr>
        <p:spPr>
          <a:xfrm>
            <a:off x="2170227" y="4048875"/>
            <a:ext cx="1290155" cy="1009600"/>
          </a:xfrm>
          <a:prstGeom prst="upArrow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Output Price x </a:t>
            </a:r>
            <a:r>
              <a:rPr lang="en-US" sz="1600" dirty="0">
                <a:sym typeface="Wingdings" panose="05000000000000000000" pitchFamily="2" charset="2"/>
              </a:rPr>
              <a:t>Yield</a:t>
            </a:r>
            <a:endParaRPr lang="en-US" sz="1600" dirty="0"/>
          </a:p>
        </p:txBody>
      </p:sp>
      <p:sp>
        <p:nvSpPr>
          <p:cNvPr id="23" name="Callout: Up Arrow 22">
            <a:extLst>
              <a:ext uri="{FF2B5EF4-FFF2-40B4-BE49-F238E27FC236}">
                <a16:creationId xmlns:a16="http://schemas.microsoft.com/office/drawing/2014/main" id="{4318F4DA-CC14-4AC0-A681-EE6F3B7343B5}"/>
              </a:ext>
            </a:extLst>
          </p:cNvPr>
          <p:cNvSpPr/>
          <p:nvPr/>
        </p:nvSpPr>
        <p:spPr>
          <a:xfrm>
            <a:off x="3497702" y="3973242"/>
            <a:ext cx="2585854" cy="1083089"/>
          </a:xfrm>
          <a:prstGeom prst="upArrowCallout">
            <a:avLst>
              <a:gd name="adj1" fmla="val 25000"/>
              <a:gd name="adj2" fmla="val 25000"/>
              <a:gd name="adj3" fmla="val 25000"/>
              <a:gd name="adj4" fmla="val 60670"/>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Tech adoption costs, other variable costs and fixed costs</a:t>
            </a:r>
          </a:p>
        </p:txBody>
      </p:sp>
    </p:spTree>
    <p:extLst>
      <p:ext uri="{BB962C8B-B14F-4D97-AF65-F5344CB8AC3E}">
        <p14:creationId xmlns:p14="http://schemas.microsoft.com/office/powerpoint/2010/main" val="3423016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chor="ctr">
            <a:noAutofit/>
          </a:bodyPr>
          <a:lstStyle/>
          <a:p>
            <a:r>
              <a:rPr lang="en-US" altLang="zh-CN" sz="3600" b="1" dirty="0">
                <a:solidFill>
                  <a:schemeClr val="bg1"/>
                </a:solidFill>
                <a:latin typeface="Arial" panose="020B0604020202020204" pitchFamily="34" charset="0"/>
                <a:cs typeface="Arial" panose="020B0604020202020204" pitchFamily="34" charset="0"/>
              </a:rPr>
              <a:t>Initial Purchase Costs – BDM vs PE</a:t>
            </a:r>
            <a:endParaRPr lang="en-US" sz="3600" b="1" dirty="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Subtitle 2">
            <a:extLst>
              <a:ext uri="{FF2B5EF4-FFF2-40B4-BE49-F238E27FC236}">
                <a16:creationId xmlns:a16="http://schemas.microsoft.com/office/drawing/2014/main" id="{1E0ED67A-A376-4C74-B538-281C779256D1}"/>
              </a:ext>
            </a:extLst>
          </p:cNvPr>
          <p:cNvSpPr txBox="1">
            <a:spLocks/>
          </p:cNvSpPr>
          <p:nvPr/>
        </p:nvSpPr>
        <p:spPr>
          <a:xfrm>
            <a:off x="429934" y="840409"/>
            <a:ext cx="8591107" cy="45116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Clr>
                <a:srgbClr val="FF0000"/>
              </a:buClr>
              <a:buFont typeface="Wingdings" panose="05000000000000000000" pitchFamily="2" charset="2"/>
              <a:buChar char="v"/>
            </a:pPr>
            <a:r>
              <a:rPr lang="en-US" dirty="0">
                <a:latin typeface="Arial" panose="020B0604020202020204" pitchFamily="34" charset="0"/>
                <a:cs typeface="Arial" panose="020B0604020202020204" pitchFamily="34" charset="0"/>
              </a:rPr>
              <a:t>Do BDMs cost more than PE mulches?</a:t>
            </a:r>
          </a:p>
        </p:txBody>
      </p:sp>
      <p:pic>
        <p:nvPicPr>
          <p:cNvPr id="17" name="Picture 4" descr="Image result for washington state university logo">
            <a:extLst>
              <a:ext uri="{FF2B5EF4-FFF2-40B4-BE49-F238E27FC236}">
                <a16:creationId xmlns:a16="http://schemas.microsoft.com/office/drawing/2014/main" id="{8989290B-F1E2-454E-B341-FF461F1658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128" y="6045239"/>
            <a:ext cx="2128075" cy="88669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93D161B-67E1-49E2-BED5-8CE1A269066C}"/>
              </a:ext>
            </a:extLst>
          </p:cNvPr>
          <p:cNvSpPr txBox="1"/>
          <p:nvPr/>
        </p:nvSpPr>
        <p:spPr>
          <a:xfrm>
            <a:off x="2731146" y="6509762"/>
            <a:ext cx="2476172" cy="307777"/>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hlinkClick r:id="rId3"/>
              </a:rPr>
              <a:t>https://smallfruits.wsu.edu</a:t>
            </a:r>
            <a:endParaRPr lang="en-US" sz="1400" b="1" i="1" u="sng"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2586D69F-7CEC-4D74-9ED5-FFBD8A32D5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9076" y="6045239"/>
            <a:ext cx="2356068" cy="844469"/>
          </a:xfrm>
          <a:prstGeom prst="rect">
            <a:avLst/>
          </a:prstGeom>
        </p:spPr>
      </p:pic>
      <p:pic>
        <p:nvPicPr>
          <p:cNvPr id="21" name="Picture 2" descr="Image result for western sare logo">
            <a:extLst>
              <a:ext uri="{FF2B5EF4-FFF2-40B4-BE49-F238E27FC236}">
                <a16:creationId xmlns:a16="http://schemas.microsoft.com/office/drawing/2014/main" id="{346D3ECE-E95A-4AE1-825C-F724AA2426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3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C74980E4-6C6A-4891-AF4F-CA84909D3BF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64223" y="6134947"/>
            <a:ext cx="1302831" cy="646640"/>
          </a:xfrm>
          <a:prstGeom prst="rect">
            <a:avLst/>
          </a:prstGeom>
        </p:spPr>
      </p:pic>
      <p:graphicFrame>
        <p:nvGraphicFramePr>
          <p:cNvPr id="13" name="Table 5">
            <a:extLst>
              <a:ext uri="{FF2B5EF4-FFF2-40B4-BE49-F238E27FC236}">
                <a16:creationId xmlns:a16="http://schemas.microsoft.com/office/drawing/2014/main" id="{E7CE2A5D-3C8D-4E65-A63F-7D5A9BCF7D8A}"/>
              </a:ext>
            </a:extLst>
          </p:cNvPr>
          <p:cNvGraphicFramePr>
            <a:graphicFrameLocks noGrp="1"/>
          </p:cNvGraphicFramePr>
          <p:nvPr>
            <p:extLst>
              <p:ext uri="{D42A27DB-BD31-4B8C-83A1-F6EECF244321}">
                <p14:modId xmlns:p14="http://schemas.microsoft.com/office/powerpoint/2010/main" val="3572138750"/>
              </p:ext>
            </p:extLst>
          </p:nvPr>
        </p:nvGraphicFramePr>
        <p:xfrm>
          <a:off x="530086" y="1447800"/>
          <a:ext cx="8183979" cy="3436151"/>
        </p:xfrm>
        <a:graphic>
          <a:graphicData uri="http://schemas.openxmlformats.org/drawingml/2006/table">
            <a:tbl>
              <a:tblPr firstRow="1" bandRow="1">
                <a:tableStyleId>{5C22544A-7EE6-4342-B048-85BDC9FD1C3A}</a:tableStyleId>
              </a:tblPr>
              <a:tblGrid>
                <a:gridCol w="2556232">
                  <a:extLst>
                    <a:ext uri="{9D8B030D-6E8A-4147-A177-3AD203B41FA5}">
                      <a16:colId xmlns:a16="http://schemas.microsoft.com/office/drawing/2014/main" val="3252500341"/>
                    </a:ext>
                  </a:extLst>
                </a:gridCol>
                <a:gridCol w="1654731">
                  <a:extLst>
                    <a:ext uri="{9D8B030D-6E8A-4147-A177-3AD203B41FA5}">
                      <a16:colId xmlns:a16="http://schemas.microsoft.com/office/drawing/2014/main" val="1948743648"/>
                    </a:ext>
                  </a:extLst>
                </a:gridCol>
                <a:gridCol w="1986508">
                  <a:extLst>
                    <a:ext uri="{9D8B030D-6E8A-4147-A177-3AD203B41FA5}">
                      <a16:colId xmlns:a16="http://schemas.microsoft.com/office/drawing/2014/main" val="380012874"/>
                    </a:ext>
                  </a:extLst>
                </a:gridCol>
                <a:gridCol w="1986508">
                  <a:extLst>
                    <a:ext uri="{9D8B030D-6E8A-4147-A177-3AD203B41FA5}">
                      <a16:colId xmlns:a16="http://schemas.microsoft.com/office/drawing/2014/main" val="3128468241"/>
                    </a:ext>
                  </a:extLst>
                </a:gridCol>
              </a:tblGrid>
              <a:tr h="290806">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a:cs typeface="Arial" panose="020B0604020202020204" pitchFamily="34" charset="0"/>
                      </a:endParaRPr>
                    </a:p>
                  </a:txBody>
                  <a:tcPr marL="68580" marR="68580" marT="0" marB="0">
                    <a:solidFill>
                      <a:srgbClr val="0066CC"/>
                    </a:solidFill>
                  </a:tcPr>
                </a:tc>
                <a:tc>
                  <a:txBody>
                    <a:bodyPr/>
                    <a:lstStyle/>
                    <a:p>
                      <a:pPr marL="0" marR="0" algn="ctr">
                        <a:spcBef>
                          <a:spcPts val="0"/>
                        </a:spcBef>
                        <a:spcAft>
                          <a:spcPts val="0"/>
                        </a:spcAft>
                      </a:pPr>
                      <a:r>
                        <a:rPr lang="en-US" sz="2000" b="1" kern="1200" dirty="0">
                          <a:solidFill>
                            <a:schemeClr val="bg1"/>
                          </a:solidFill>
                          <a:latin typeface="Arial" panose="020B0604020202020204" pitchFamily="34" charset="0"/>
                          <a:ea typeface="+mn-ea"/>
                          <a:cs typeface="Arial" panose="020B0604020202020204" pitchFamily="34" charset="0"/>
                        </a:rPr>
                        <a:t>Plastic BDMs</a:t>
                      </a:r>
                    </a:p>
                  </a:txBody>
                  <a:tcPr marL="68580" marR="68580" marT="0" marB="0">
                    <a:solidFill>
                      <a:srgbClr val="0066CC"/>
                    </a:solidFill>
                  </a:tcPr>
                </a:tc>
                <a:tc>
                  <a:txBody>
                    <a:bodyPr/>
                    <a:lstStyle/>
                    <a:p>
                      <a:pPr marL="0" marR="0" algn="ctr">
                        <a:spcBef>
                          <a:spcPts val="0"/>
                        </a:spcBef>
                        <a:spcAft>
                          <a:spcPts val="0"/>
                        </a:spcAft>
                      </a:pPr>
                      <a:r>
                        <a:rPr lang="en-US" sz="2000" b="1" kern="1200" dirty="0">
                          <a:solidFill>
                            <a:schemeClr val="bg1"/>
                          </a:solidFill>
                          <a:latin typeface="Arial" panose="020B0604020202020204" pitchFamily="34" charset="0"/>
                          <a:ea typeface="+mn-ea"/>
                          <a:cs typeface="Arial" panose="020B0604020202020204" pitchFamily="34" charset="0"/>
                        </a:rPr>
                        <a:t>PE mulch</a:t>
                      </a:r>
                    </a:p>
                  </a:txBody>
                  <a:tcPr marL="68580" marR="68580" marT="0" marB="0">
                    <a:solidFill>
                      <a:srgbClr val="0066CC"/>
                    </a:solidFill>
                  </a:tcPr>
                </a:tc>
                <a:tc>
                  <a:txBody>
                    <a:bodyPr/>
                    <a:lstStyle/>
                    <a:p>
                      <a:pPr marL="0" marR="0" algn="ctr">
                        <a:spcBef>
                          <a:spcPts val="0"/>
                        </a:spcBef>
                        <a:spcAft>
                          <a:spcPts val="0"/>
                        </a:spcAft>
                      </a:pPr>
                      <a:r>
                        <a:rPr lang="en-US" sz="2000" b="1" kern="1200" dirty="0">
                          <a:solidFill>
                            <a:schemeClr val="bg1"/>
                          </a:solidFill>
                          <a:latin typeface="Arial" panose="020B0604020202020204" pitchFamily="34" charset="0"/>
                          <a:ea typeface="+mn-ea"/>
                          <a:cs typeface="Arial" panose="020B0604020202020204" pitchFamily="34" charset="0"/>
                        </a:rPr>
                        <a:t>Paper BDMs</a:t>
                      </a:r>
                    </a:p>
                  </a:txBody>
                  <a:tcPr marL="68580" marR="68580" marT="0" marB="0">
                    <a:solidFill>
                      <a:srgbClr val="0066CC"/>
                    </a:solidFill>
                  </a:tcPr>
                </a:tc>
                <a:extLst>
                  <a:ext uri="{0D108BD9-81ED-4DB2-BD59-A6C34878D82A}">
                    <a16:rowId xmlns:a16="http://schemas.microsoft.com/office/drawing/2014/main" val="997266869"/>
                  </a:ext>
                </a:extLst>
              </a:tr>
              <a:tr h="478038">
                <a:tc>
                  <a:txBody>
                    <a:bodyPr/>
                    <a:lstStyle/>
                    <a:p>
                      <a:pPr marL="0" marR="0" algn="l" defTabSz="914400" rtl="0" eaLnBrk="1" latinLnBrk="0" hangingPunct="1">
                        <a:spcBef>
                          <a:spcPts val="0"/>
                        </a:spcBef>
                        <a:spcAft>
                          <a:spcPts val="0"/>
                        </a:spcAft>
                      </a:pPr>
                      <a:r>
                        <a:rPr lang="en-US" sz="2000" b="1" kern="1200" dirty="0">
                          <a:solidFill>
                            <a:schemeClr val="lt1"/>
                          </a:solidFill>
                          <a:effectLst/>
                          <a:latin typeface="Arial" panose="020B0604020202020204" pitchFamily="34" charset="0"/>
                          <a:ea typeface="+mn-ea"/>
                          <a:cs typeface="Arial" panose="020B0604020202020204" pitchFamily="34" charset="0"/>
                        </a:rPr>
                        <a:t>Roll Dimensions (ft)</a:t>
                      </a:r>
                    </a:p>
                  </a:txBody>
                  <a:tcPr marL="68580" marR="68580" marT="0" marB="0" anchor="ctr">
                    <a:solidFill>
                      <a:srgbClr val="0066CC"/>
                    </a:solidFill>
                  </a:tcPr>
                </a:tc>
                <a:tc>
                  <a:txBody>
                    <a:bodyPr/>
                    <a:lstStyle/>
                    <a:p>
                      <a:pPr marL="0" marR="0" algn="ctr">
                        <a:spcBef>
                          <a:spcPts val="0"/>
                        </a:spcBef>
                        <a:spcAft>
                          <a:spcPts val="0"/>
                        </a:spcAft>
                      </a:pPr>
                      <a:r>
                        <a:rPr lang="en-US" sz="2000" b="0" kern="1200" dirty="0">
                          <a:solidFill>
                            <a:schemeClr val="dk1"/>
                          </a:solidFill>
                          <a:latin typeface="Arial" panose="020B0604020202020204" pitchFamily="34" charset="0"/>
                          <a:ea typeface="+mn-ea"/>
                          <a:cs typeface="Arial" panose="020B0604020202020204" pitchFamily="34" charset="0"/>
                        </a:rPr>
                        <a:t>4</a:t>
                      </a:r>
                      <a:r>
                        <a:rPr lang="en-US" sz="2000" b="0" kern="1200" baseline="0" dirty="0">
                          <a:solidFill>
                            <a:schemeClr val="dk1"/>
                          </a:solidFill>
                          <a:latin typeface="Arial" panose="020B0604020202020204" pitchFamily="34" charset="0"/>
                          <a:ea typeface="+mn-ea"/>
                          <a:cs typeface="Arial" panose="020B0604020202020204" pitchFamily="34" charset="0"/>
                        </a:rPr>
                        <a:t> x 4</a:t>
                      </a:r>
                      <a:r>
                        <a:rPr lang="en-US" sz="2000" b="0" kern="1200" dirty="0">
                          <a:solidFill>
                            <a:schemeClr val="dk1"/>
                          </a:solidFill>
                          <a:latin typeface="Arial" panose="020B0604020202020204" pitchFamily="34" charset="0"/>
                          <a:ea typeface="+mn-ea"/>
                          <a:cs typeface="Arial" panose="020B0604020202020204" pitchFamily="34" charset="0"/>
                        </a:rPr>
                        <a:t>,000</a:t>
                      </a:r>
                    </a:p>
                  </a:txBody>
                  <a:tcPr marL="68580" marR="68580" marT="0" marB="0" anchor="ctr"/>
                </a:tc>
                <a:tc>
                  <a:txBody>
                    <a:bodyPr/>
                    <a:lstStyle/>
                    <a:p>
                      <a:pPr marL="0" marR="0" algn="ctr">
                        <a:spcBef>
                          <a:spcPts val="0"/>
                        </a:spcBef>
                        <a:spcAft>
                          <a:spcPts val="0"/>
                        </a:spcAft>
                      </a:pPr>
                      <a:r>
                        <a:rPr lang="en-US" sz="2000" b="0" kern="1200" dirty="0">
                          <a:solidFill>
                            <a:schemeClr val="dk1"/>
                          </a:solidFill>
                          <a:latin typeface="Arial" panose="020B0604020202020204" pitchFamily="34" charset="0"/>
                          <a:ea typeface="+mn-ea"/>
                          <a:cs typeface="Arial" panose="020B0604020202020204" pitchFamily="34" charset="0"/>
                        </a:rPr>
                        <a:t>4</a:t>
                      </a:r>
                      <a:r>
                        <a:rPr lang="en-US" sz="2000" b="0" kern="1200" baseline="0" dirty="0">
                          <a:solidFill>
                            <a:schemeClr val="dk1"/>
                          </a:solidFill>
                          <a:latin typeface="Arial" panose="020B0604020202020204" pitchFamily="34" charset="0"/>
                          <a:ea typeface="+mn-ea"/>
                          <a:cs typeface="Arial" panose="020B0604020202020204" pitchFamily="34" charset="0"/>
                        </a:rPr>
                        <a:t> x 4</a:t>
                      </a:r>
                      <a:r>
                        <a:rPr lang="en-US" sz="2000" b="0" kern="1200" dirty="0">
                          <a:solidFill>
                            <a:schemeClr val="dk1"/>
                          </a:solidFill>
                          <a:latin typeface="Arial" panose="020B0604020202020204" pitchFamily="34" charset="0"/>
                          <a:ea typeface="+mn-ea"/>
                          <a:cs typeface="Arial" panose="020B0604020202020204" pitchFamily="34" charset="0"/>
                        </a:rPr>
                        <a:t>,000</a:t>
                      </a:r>
                    </a:p>
                  </a:txBody>
                  <a:tcPr marL="68580" marR="68580" marT="0" marB="0" anchor="ctr"/>
                </a:tc>
                <a:tc>
                  <a:txBody>
                    <a:bodyPr/>
                    <a:lstStyle/>
                    <a:p>
                      <a:pPr marL="0" marR="0" algn="ctr">
                        <a:spcBef>
                          <a:spcPts val="0"/>
                        </a:spcBef>
                        <a:spcAft>
                          <a:spcPts val="0"/>
                        </a:spcAft>
                      </a:pPr>
                      <a:r>
                        <a:rPr lang="en-US" sz="2000" b="0" u="none" kern="1200" dirty="0">
                          <a:solidFill>
                            <a:schemeClr val="dk1"/>
                          </a:solidFill>
                          <a:latin typeface="Arial" panose="020B0604020202020204" pitchFamily="34" charset="0"/>
                          <a:ea typeface="+mn-ea"/>
                          <a:cs typeface="Arial" panose="020B0604020202020204" pitchFamily="34" charset="0"/>
                        </a:rPr>
                        <a:t>4</a:t>
                      </a:r>
                      <a:r>
                        <a:rPr lang="en-US" sz="2000" b="0" u="none" kern="1200" baseline="0" dirty="0">
                          <a:solidFill>
                            <a:schemeClr val="dk1"/>
                          </a:solidFill>
                          <a:latin typeface="Arial" panose="020B0604020202020204" pitchFamily="34" charset="0"/>
                          <a:ea typeface="+mn-ea"/>
                          <a:cs typeface="Arial" panose="020B0604020202020204" pitchFamily="34" charset="0"/>
                        </a:rPr>
                        <a:t> x 1</a:t>
                      </a:r>
                      <a:r>
                        <a:rPr lang="en-US" sz="2000" b="0" u="none" kern="1200" dirty="0">
                          <a:solidFill>
                            <a:schemeClr val="dk1"/>
                          </a:solidFill>
                          <a:latin typeface="Arial" panose="020B0604020202020204" pitchFamily="34" charset="0"/>
                          <a:ea typeface="+mn-ea"/>
                          <a:cs typeface="Arial" panose="020B0604020202020204" pitchFamily="34" charset="0"/>
                        </a:rPr>
                        <a:t>,000</a:t>
                      </a:r>
                    </a:p>
                  </a:txBody>
                  <a:tcPr marL="68580" marR="68580" marT="0" marB="0" anchor="ctr"/>
                </a:tc>
                <a:extLst>
                  <a:ext uri="{0D108BD9-81ED-4DB2-BD59-A6C34878D82A}">
                    <a16:rowId xmlns:a16="http://schemas.microsoft.com/office/drawing/2014/main" val="2801948354"/>
                  </a:ext>
                </a:extLst>
              </a:tr>
              <a:tr h="290806">
                <a:tc>
                  <a:txBody>
                    <a:bodyPr/>
                    <a:lstStyle/>
                    <a:p>
                      <a:pPr marL="0" marR="0" algn="l" defTabSz="914400" rtl="0" eaLnBrk="1" latinLnBrk="0" hangingPunct="1">
                        <a:spcBef>
                          <a:spcPts val="0"/>
                        </a:spcBef>
                        <a:spcAft>
                          <a:spcPts val="0"/>
                        </a:spcAft>
                      </a:pPr>
                      <a:r>
                        <a:rPr lang="en-US" sz="2000" b="1" kern="1200" dirty="0">
                          <a:solidFill>
                            <a:schemeClr val="lt1"/>
                          </a:solidFill>
                          <a:effectLst/>
                          <a:latin typeface="Arial" panose="020B0604020202020204" pitchFamily="34" charset="0"/>
                          <a:ea typeface="+mn-ea"/>
                          <a:cs typeface="Arial" panose="020B0604020202020204" pitchFamily="34" charset="0"/>
                        </a:rPr>
                        <a:t>Roll thickness (mil)</a:t>
                      </a:r>
                    </a:p>
                  </a:txBody>
                  <a:tcPr marL="68580" marR="68580" marT="0" marB="0" anchor="ctr">
                    <a:solidFill>
                      <a:srgbClr val="0066CC"/>
                    </a:solidFill>
                  </a:tcPr>
                </a:tc>
                <a:tc>
                  <a:txBody>
                    <a:bodyPr/>
                    <a:lstStyle/>
                    <a:p>
                      <a:pPr marL="0" marR="0" algn="ctr">
                        <a:spcBef>
                          <a:spcPts val="0"/>
                        </a:spcBef>
                        <a:spcAft>
                          <a:spcPts val="0"/>
                        </a:spcAft>
                      </a:pPr>
                      <a:r>
                        <a:rPr lang="en-US" sz="2000" b="0" kern="1200" dirty="0">
                          <a:solidFill>
                            <a:schemeClr val="dk1"/>
                          </a:solidFill>
                          <a:latin typeface="Arial" panose="020B0604020202020204" pitchFamily="34" charset="0"/>
                          <a:ea typeface="+mn-ea"/>
                          <a:cs typeface="Arial" panose="020B0604020202020204" pitchFamily="34" charset="0"/>
                        </a:rPr>
                        <a:t>0.6</a:t>
                      </a:r>
                    </a:p>
                  </a:txBody>
                  <a:tcPr marL="68580" marR="68580" marT="0" marB="0" anchor="ctr"/>
                </a:tc>
                <a:tc>
                  <a:txBody>
                    <a:bodyPr/>
                    <a:lstStyle/>
                    <a:p>
                      <a:pPr marL="0" marR="0" algn="ctr">
                        <a:spcBef>
                          <a:spcPts val="0"/>
                        </a:spcBef>
                        <a:spcAft>
                          <a:spcPts val="0"/>
                        </a:spcAft>
                      </a:pPr>
                      <a:r>
                        <a:rPr lang="en-US" sz="2000" b="0" kern="1200" dirty="0">
                          <a:solidFill>
                            <a:schemeClr val="dk1"/>
                          </a:solidFill>
                          <a:latin typeface="Arial" panose="020B0604020202020204" pitchFamily="34" charset="0"/>
                          <a:ea typeface="+mn-ea"/>
                          <a:cs typeface="Arial" panose="020B0604020202020204" pitchFamily="34" charset="0"/>
                        </a:rPr>
                        <a:t>1</a:t>
                      </a:r>
                      <a:r>
                        <a:rPr lang="en-US" sz="2000" b="0" kern="1200" baseline="0" dirty="0">
                          <a:solidFill>
                            <a:schemeClr val="dk1"/>
                          </a:solidFill>
                          <a:latin typeface="Arial" panose="020B0604020202020204" pitchFamily="34" charset="0"/>
                          <a:ea typeface="+mn-ea"/>
                          <a:cs typeface="Arial" panose="020B0604020202020204" pitchFamily="34" charset="0"/>
                        </a:rPr>
                        <a:t>.0</a:t>
                      </a:r>
                      <a:endParaRPr lang="en-US" sz="2000" b="0" kern="1200" dirty="0">
                        <a:solidFill>
                          <a:schemeClr val="dk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0" u="none" kern="1200" dirty="0">
                          <a:solidFill>
                            <a:schemeClr val="dk1"/>
                          </a:solidFill>
                          <a:latin typeface="Arial" panose="020B0604020202020204" pitchFamily="34" charset="0"/>
                          <a:ea typeface="+mn-ea"/>
                          <a:cs typeface="Arial" panose="020B0604020202020204" pitchFamily="34" charset="0"/>
                        </a:rPr>
                        <a:t>9.0</a:t>
                      </a:r>
                    </a:p>
                  </a:txBody>
                  <a:tcPr marL="68580" marR="68580" marT="0" marB="0" anchor="ctr"/>
                </a:tc>
                <a:extLst>
                  <a:ext uri="{0D108BD9-81ED-4DB2-BD59-A6C34878D82A}">
                    <a16:rowId xmlns:a16="http://schemas.microsoft.com/office/drawing/2014/main" val="3217225608"/>
                  </a:ext>
                </a:extLst>
              </a:tr>
              <a:tr h="1434113">
                <a:tc>
                  <a:txBody>
                    <a:bodyPr/>
                    <a:lstStyle/>
                    <a:p>
                      <a:pPr marL="0" marR="0" algn="l" defTabSz="914400" rtl="0" eaLnBrk="1" latinLnBrk="0" hangingPunct="1">
                        <a:spcBef>
                          <a:spcPts val="0"/>
                        </a:spcBef>
                        <a:spcAft>
                          <a:spcPts val="0"/>
                        </a:spcAft>
                      </a:pPr>
                      <a:r>
                        <a:rPr lang="en-US" sz="2000" b="1" kern="1200" dirty="0">
                          <a:solidFill>
                            <a:schemeClr val="lt1"/>
                          </a:solidFill>
                          <a:effectLst/>
                          <a:latin typeface="Arial" panose="020B0604020202020204" pitchFamily="34" charset="0"/>
                          <a:ea typeface="+mn-ea"/>
                          <a:cs typeface="Arial" panose="020B0604020202020204" pitchFamily="34" charset="0"/>
                        </a:rPr>
                        <a:t>Purchase cost (without input supplier discount or shipping cost)*</a:t>
                      </a:r>
                    </a:p>
                  </a:txBody>
                  <a:tcPr marL="68580" marR="68580" marT="0" marB="0" anchor="ctr">
                    <a:solidFill>
                      <a:srgbClr val="0066CC"/>
                    </a:solidFill>
                  </a:tcPr>
                </a:tc>
                <a:tc>
                  <a:txBody>
                    <a:bodyPr/>
                    <a:lstStyle/>
                    <a:p>
                      <a:pPr marL="0" marR="0" algn="ctr">
                        <a:spcBef>
                          <a:spcPts val="0"/>
                        </a:spcBef>
                        <a:spcAft>
                          <a:spcPts val="0"/>
                        </a:spcAft>
                      </a:pPr>
                      <a:r>
                        <a:rPr lang="en-US" sz="2000" b="1" kern="1200" dirty="0">
                          <a:solidFill>
                            <a:srgbClr val="FF0000"/>
                          </a:solidFill>
                          <a:latin typeface="Arial" panose="020B0604020202020204" pitchFamily="34" charset="0"/>
                          <a:ea typeface="+mn-ea"/>
                          <a:cs typeface="Arial" panose="020B0604020202020204" pitchFamily="34" charset="0"/>
                        </a:rPr>
                        <a:t>$204-$245</a:t>
                      </a:r>
                    </a:p>
                  </a:txBody>
                  <a:tcPr marL="68580" marR="68580" marT="0" marB="0" anchor="ctr"/>
                </a:tc>
                <a:tc>
                  <a:txBody>
                    <a:bodyPr/>
                    <a:lstStyle/>
                    <a:p>
                      <a:pPr marL="0" marR="0" algn="ctr">
                        <a:spcBef>
                          <a:spcPts val="0"/>
                        </a:spcBef>
                        <a:spcAft>
                          <a:spcPts val="0"/>
                        </a:spcAft>
                      </a:pPr>
                      <a:r>
                        <a:rPr lang="en-US" sz="2000" b="1" kern="1200" dirty="0">
                          <a:solidFill>
                            <a:srgbClr val="FF0000"/>
                          </a:solidFill>
                          <a:latin typeface="Arial" panose="020B0604020202020204" pitchFamily="34" charset="0"/>
                          <a:ea typeface="+mn-ea"/>
                          <a:cs typeface="Arial" panose="020B0604020202020204" pitchFamily="34" charset="0"/>
                        </a:rPr>
                        <a:t>$106-$115</a:t>
                      </a:r>
                    </a:p>
                  </a:txBody>
                  <a:tcPr marL="68580" marR="68580" marT="0" marB="0" anchor="ctr"/>
                </a:tc>
                <a:tc>
                  <a:txBody>
                    <a:bodyPr/>
                    <a:lstStyle/>
                    <a:p>
                      <a:pPr marL="0" marR="0" algn="ctr">
                        <a:spcBef>
                          <a:spcPts val="0"/>
                        </a:spcBef>
                        <a:spcAft>
                          <a:spcPts val="0"/>
                        </a:spcAft>
                      </a:pPr>
                      <a:r>
                        <a:rPr lang="en-US" sz="2000" b="1" kern="1200" dirty="0">
                          <a:solidFill>
                            <a:srgbClr val="FF0000"/>
                          </a:solidFill>
                          <a:latin typeface="Arial" panose="020B0604020202020204" pitchFamily="34" charset="0"/>
                          <a:ea typeface="+mn-ea"/>
                          <a:cs typeface="Arial" panose="020B0604020202020204" pitchFamily="34" charset="0"/>
                        </a:rPr>
                        <a:t>$150</a:t>
                      </a:r>
                    </a:p>
                  </a:txBody>
                  <a:tcPr marL="68580" marR="68580" marT="0" marB="0" anchor="ctr"/>
                </a:tc>
                <a:extLst>
                  <a:ext uri="{0D108BD9-81ED-4DB2-BD59-A6C34878D82A}">
                    <a16:rowId xmlns:a16="http://schemas.microsoft.com/office/drawing/2014/main" val="537099066"/>
                  </a:ext>
                </a:extLst>
              </a:tr>
              <a:tr h="478038">
                <a:tc>
                  <a:txBody>
                    <a:bodyPr/>
                    <a:lstStyle/>
                    <a:p>
                      <a:pPr marL="0" marR="0" algn="l" defTabSz="914400" rtl="0" eaLnBrk="1" latinLnBrk="0" hangingPunct="1">
                        <a:spcBef>
                          <a:spcPts val="0"/>
                        </a:spcBef>
                        <a:spcAft>
                          <a:spcPts val="0"/>
                        </a:spcAft>
                      </a:pPr>
                      <a:r>
                        <a:rPr lang="en-US" sz="2000" b="1" kern="1200" dirty="0">
                          <a:solidFill>
                            <a:schemeClr val="lt1"/>
                          </a:solidFill>
                          <a:effectLst/>
                          <a:latin typeface="Arial" panose="020B0604020202020204" pitchFamily="34" charset="0"/>
                          <a:ea typeface="+mn-ea"/>
                          <a:cs typeface="Arial" panose="020B0604020202020204" pitchFamily="34" charset="0"/>
                        </a:rPr>
                        <a:t>Machine application</a:t>
                      </a:r>
                    </a:p>
                  </a:txBody>
                  <a:tcPr marL="68580" marR="68580" marT="0" marB="0" anchor="ctr">
                    <a:solidFill>
                      <a:srgbClr val="0066CC"/>
                    </a:solidFill>
                  </a:tcPr>
                </a:tc>
                <a:tc>
                  <a:txBody>
                    <a:bodyPr/>
                    <a:lstStyle/>
                    <a:p>
                      <a:pPr marL="0" marR="0" algn="ctr">
                        <a:spcBef>
                          <a:spcPts val="0"/>
                        </a:spcBef>
                        <a:spcAft>
                          <a:spcPts val="0"/>
                        </a:spcAft>
                      </a:pPr>
                      <a:r>
                        <a:rPr lang="en-US" sz="2000" b="0" kern="1200" dirty="0">
                          <a:solidFill>
                            <a:schemeClr val="dk1"/>
                          </a:solidFill>
                          <a:latin typeface="Arial" panose="020B0604020202020204" pitchFamily="34" charset="0"/>
                          <a:ea typeface="+mn-ea"/>
                          <a:cs typeface="Arial" panose="020B0604020202020204" pitchFamily="34" charset="0"/>
                        </a:rPr>
                        <a:t>Yes</a:t>
                      </a:r>
                    </a:p>
                  </a:txBody>
                  <a:tcPr marL="68580" marR="68580" marT="0" marB="0" anchor="ctr"/>
                </a:tc>
                <a:tc>
                  <a:txBody>
                    <a:bodyPr/>
                    <a:lstStyle/>
                    <a:p>
                      <a:pPr marL="0" marR="0" algn="ctr">
                        <a:spcBef>
                          <a:spcPts val="0"/>
                        </a:spcBef>
                        <a:spcAft>
                          <a:spcPts val="0"/>
                        </a:spcAft>
                      </a:pPr>
                      <a:r>
                        <a:rPr lang="en-US" sz="2000" b="0" kern="1200" dirty="0">
                          <a:solidFill>
                            <a:schemeClr val="dk1"/>
                          </a:solidFill>
                          <a:latin typeface="Arial" panose="020B0604020202020204" pitchFamily="34" charset="0"/>
                          <a:ea typeface="+mn-ea"/>
                          <a:cs typeface="Arial" panose="020B0604020202020204" pitchFamily="34" charset="0"/>
                        </a:rPr>
                        <a:t>Yes</a:t>
                      </a:r>
                    </a:p>
                  </a:txBody>
                  <a:tcPr marL="68580" marR="68580" marT="0" marB="0" anchor="ctr"/>
                </a:tc>
                <a:tc>
                  <a:txBody>
                    <a:bodyPr/>
                    <a:lstStyle/>
                    <a:p>
                      <a:pPr marL="0" marR="0" algn="ctr">
                        <a:spcBef>
                          <a:spcPts val="0"/>
                        </a:spcBef>
                        <a:spcAft>
                          <a:spcPts val="0"/>
                        </a:spcAft>
                      </a:pPr>
                      <a:r>
                        <a:rPr lang="en-US" sz="2000" b="0" kern="1200" dirty="0">
                          <a:solidFill>
                            <a:schemeClr val="dk1"/>
                          </a:solidFill>
                          <a:latin typeface="Arial" panose="020B0604020202020204" pitchFamily="34" charset="0"/>
                          <a:ea typeface="+mn-ea"/>
                          <a:cs typeface="Arial" panose="020B0604020202020204" pitchFamily="34" charset="0"/>
                        </a:rPr>
                        <a:t>Yes</a:t>
                      </a:r>
                    </a:p>
                  </a:txBody>
                  <a:tcPr marL="68580" marR="68580" marT="0" marB="0" anchor="ctr"/>
                </a:tc>
                <a:extLst>
                  <a:ext uri="{0D108BD9-81ED-4DB2-BD59-A6C34878D82A}">
                    <a16:rowId xmlns:a16="http://schemas.microsoft.com/office/drawing/2014/main" val="990772441"/>
                  </a:ext>
                </a:extLst>
              </a:tr>
            </a:tbl>
          </a:graphicData>
        </a:graphic>
      </p:graphicFrame>
      <p:sp>
        <p:nvSpPr>
          <p:cNvPr id="2" name="Rectangle 1">
            <a:extLst>
              <a:ext uri="{FF2B5EF4-FFF2-40B4-BE49-F238E27FC236}">
                <a16:creationId xmlns:a16="http://schemas.microsoft.com/office/drawing/2014/main" id="{42440331-207E-47C5-983D-4100CBB4F5B0}"/>
              </a:ext>
            </a:extLst>
          </p:cNvPr>
          <p:cNvSpPr/>
          <p:nvPr/>
        </p:nvSpPr>
        <p:spPr>
          <a:xfrm>
            <a:off x="491295" y="5048896"/>
            <a:ext cx="8183979" cy="707886"/>
          </a:xfrm>
          <a:prstGeom prst="rect">
            <a:avLst/>
          </a:prstGeom>
        </p:spPr>
        <p:txBody>
          <a:bodyPr wrap="square">
            <a:spAutoFit/>
          </a:bodyPr>
          <a:lstStyle/>
          <a:p>
            <a:pPr marL="173038" indent="-173038">
              <a:spcAft>
                <a:spcPts val="1200"/>
              </a:spcAft>
            </a:pPr>
            <a:r>
              <a:rPr lang="en-US" sz="2000" dirty="0">
                <a:latin typeface="Arial" panose="020B0604020202020204" pitchFamily="34" charset="0"/>
                <a:cs typeface="Arial" panose="020B0604020202020204" pitchFamily="34" charset="0"/>
              </a:rPr>
              <a:t>* Shipping cost can increase the base price significantly if local suppliers do not carry BDMs</a:t>
            </a:r>
          </a:p>
        </p:txBody>
      </p:sp>
    </p:spTree>
    <p:extLst>
      <p:ext uri="{BB962C8B-B14F-4D97-AF65-F5344CB8AC3E}">
        <p14:creationId xmlns:p14="http://schemas.microsoft.com/office/powerpoint/2010/main" val="2996942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chor="ctr">
            <a:noAutofit/>
          </a:bodyPr>
          <a:lstStyle/>
          <a:p>
            <a:r>
              <a:rPr lang="en-US" altLang="zh-CN" sz="4000" b="1" dirty="0">
                <a:solidFill>
                  <a:schemeClr val="bg1"/>
                </a:solidFill>
                <a:latin typeface="Arial" panose="020B0604020202020204" pitchFamily="34" charset="0"/>
                <a:cs typeface="Arial" panose="020B0604020202020204" pitchFamily="34" charset="0"/>
              </a:rPr>
              <a:t>Costs of PE Mulch Use</a:t>
            </a:r>
            <a:endParaRPr lang="en-US" sz="4000" b="1" dirty="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Subtitle 2">
            <a:extLst>
              <a:ext uri="{FF2B5EF4-FFF2-40B4-BE49-F238E27FC236}">
                <a16:creationId xmlns:a16="http://schemas.microsoft.com/office/drawing/2014/main" id="{1E0ED67A-A376-4C74-B538-281C779256D1}"/>
              </a:ext>
            </a:extLst>
          </p:cNvPr>
          <p:cNvSpPr txBox="1">
            <a:spLocks/>
          </p:cNvSpPr>
          <p:nvPr/>
        </p:nvSpPr>
        <p:spPr>
          <a:xfrm>
            <a:off x="448764" y="904227"/>
            <a:ext cx="5419376" cy="498408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Clr>
                <a:srgbClr val="FF0000"/>
              </a:buClr>
              <a:buFont typeface="Wingdings" panose="05000000000000000000" pitchFamily="2" charset="2"/>
              <a:buChar char="v"/>
            </a:pPr>
            <a:r>
              <a:rPr lang="en-US" dirty="0">
                <a:latin typeface="Arial" panose="020B0604020202020204" pitchFamily="34" charset="0"/>
                <a:cs typeface="Arial" panose="020B0604020202020204" pitchFamily="34" charset="0"/>
              </a:rPr>
              <a:t>Material cost</a:t>
            </a:r>
          </a:p>
          <a:p>
            <a:pPr marL="342900" lvl="0" indent="-342900" algn="l">
              <a:buClr>
                <a:srgbClr val="FF0000"/>
              </a:buClr>
              <a:buFont typeface="Wingdings" panose="05000000000000000000" pitchFamily="2" charset="2"/>
              <a:buChar char="v"/>
            </a:pPr>
            <a:r>
              <a:rPr lang="en-US" dirty="0">
                <a:latin typeface="Arial" panose="020B0604020202020204" pitchFamily="34" charset="0"/>
                <a:cs typeface="Arial" panose="020B0604020202020204" pitchFamily="34" charset="0"/>
              </a:rPr>
              <a:t>Cost to </a:t>
            </a:r>
            <a:r>
              <a:rPr lang="en-US" b="1" u="sng" dirty="0">
                <a:latin typeface="Arial" panose="020B0604020202020204" pitchFamily="34" charset="0"/>
                <a:cs typeface="Arial" panose="020B0604020202020204" pitchFamily="34" charset="0"/>
              </a:rPr>
              <a:t>remove</a:t>
            </a:r>
            <a:r>
              <a:rPr lang="en-US" dirty="0">
                <a:latin typeface="Arial" panose="020B0604020202020204" pitchFamily="34" charset="0"/>
                <a:cs typeface="Arial" panose="020B0604020202020204" pitchFamily="34" charset="0"/>
              </a:rPr>
              <a:t> PE mulches at the end of the season </a:t>
            </a:r>
          </a:p>
          <a:p>
            <a:pPr marL="800100" lvl="1" indent="-342900" algn="l">
              <a:buClr>
                <a:srgbClr val="00B050"/>
              </a:buClr>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Labor hours to remove PE mulch</a:t>
            </a:r>
          </a:p>
          <a:p>
            <a:pPr marL="800100" lvl="1" indent="-342900" algn="l">
              <a:buClr>
                <a:srgbClr val="00B050"/>
              </a:buClr>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Cost of labor</a:t>
            </a:r>
          </a:p>
          <a:p>
            <a:pPr marL="800100" lvl="1" indent="-342900" algn="l">
              <a:buClr>
                <a:srgbClr val="00B050"/>
              </a:buClr>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Amount of plastic to be removed</a:t>
            </a:r>
          </a:p>
          <a:p>
            <a:pPr marL="342900" indent="-342900" algn="l">
              <a:buClr>
                <a:srgbClr val="FF0000"/>
              </a:buClr>
              <a:buFont typeface="Wingdings" panose="05000000000000000000" pitchFamily="2" charset="2"/>
              <a:buChar char="v"/>
            </a:pPr>
            <a:r>
              <a:rPr lang="en-US" dirty="0">
                <a:latin typeface="Arial" panose="020B0604020202020204" pitchFamily="34" charset="0"/>
                <a:cs typeface="Arial" panose="020B0604020202020204" pitchFamily="34" charset="0"/>
              </a:rPr>
              <a:t>Cost to </a:t>
            </a:r>
            <a:r>
              <a:rPr lang="en-US" b="1" u="sng" dirty="0">
                <a:latin typeface="Arial" panose="020B0604020202020204" pitchFamily="34" charset="0"/>
                <a:cs typeface="Arial" panose="020B0604020202020204" pitchFamily="34" charset="0"/>
              </a:rPr>
              <a:t>dispose</a:t>
            </a:r>
            <a:r>
              <a:rPr lang="en-US" dirty="0">
                <a:latin typeface="Arial" panose="020B0604020202020204" pitchFamily="34" charset="0"/>
                <a:cs typeface="Arial" panose="020B0604020202020204" pitchFamily="34" charset="0"/>
              </a:rPr>
              <a:t> PE mulch at the end of the season</a:t>
            </a:r>
          </a:p>
          <a:p>
            <a:pPr marL="800100" lvl="1" indent="-342900" algn="l">
              <a:buClr>
                <a:srgbClr val="00B050"/>
              </a:buClr>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Labor cost</a:t>
            </a:r>
          </a:p>
          <a:p>
            <a:pPr marL="800100" lvl="1" indent="-342900" algn="l">
              <a:buClr>
                <a:srgbClr val="00B050"/>
              </a:buClr>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Transportation cost</a:t>
            </a:r>
          </a:p>
          <a:p>
            <a:pPr marL="800100" lvl="1" indent="-342900" algn="l">
              <a:buClr>
                <a:srgbClr val="00B050"/>
              </a:buClr>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Landfill disposal fees</a:t>
            </a:r>
          </a:p>
          <a:p>
            <a:pPr marL="1147763" lvl="2" indent="-346075" algn="l">
              <a:buClr>
                <a:srgbClr val="00B050"/>
              </a:buClr>
              <a:buSzPct val="100000"/>
              <a:buFont typeface="Wingdings" panose="05000000000000000000" pitchFamily="2" charset="2"/>
              <a:buChar char="Ø"/>
            </a:pPr>
            <a:r>
              <a:rPr lang="en-US" dirty="0">
                <a:latin typeface="Arial" panose="020B0604020202020204" pitchFamily="34" charset="0"/>
                <a:cs typeface="Arial" panose="020B0604020202020204" pitchFamily="34" charset="0"/>
              </a:rPr>
              <a:t>Examples: $0 to $50 per ton in TN, ~$85 per ton in CA and CT, ~$100 per ton in WA</a:t>
            </a:r>
          </a:p>
          <a:p>
            <a:pPr marL="1147763" lvl="2" indent="-346075" algn="l">
              <a:buClr>
                <a:srgbClr val="00B050"/>
              </a:buClr>
              <a:buSzPct val="100000"/>
              <a:buFont typeface="Wingdings" panose="05000000000000000000" pitchFamily="2" charset="2"/>
              <a:buChar char="Ø"/>
            </a:pPr>
            <a:r>
              <a:rPr lang="en-US" dirty="0">
                <a:latin typeface="Arial" panose="020B0604020202020204" pitchFamily="34" charset="0"/>
                <a:cs typeface="Arial" panose="020B0604020202020204" pitchFamily="34" charset="0"/>
              </a:rPr>
              <a:t>Some counties do not even accept PE mulch for disposal</a:t>
            </a:r>
          </a:p>
          <a:p>
            <a:pPr marL="800100" lvl="1" indent="-342900" algn="l">
              <a:buClr>
                <a:srgbClr val="FF0000"/>
              </a:buClr>
              <a:buFont typeface="Wingdings" panose="05000000000000000000" pitchFamily="2" charset="2"/>
              <a:buChar char="v"/>
            </a:pPr>
            <a:endParaRPr lang="en-US" dirty="0">
              <a:latin typeface="Arial" panose="020B0604020202020204" pitchFamily="34" charset="0"/>
              <a:cs typeface="Arial" panose="020B0604020202020204" pitchFamily="34" charset="0"/>
            </a:endParaRPr>
          </a:p>
        </p:txBody>
      </p:sp>
      <p:pic>
        <p:nvPicPr>
          <p:cNvPr id="12" name="Picture 4" descr="Image result for washington state university logo">
            <a:extLst>
              <a:ext uri="{FF2B5EF4-FFF2-40B4-BE49-F238E27FC236}">
                <a16:creationId xmlns:a16="http://schemas.microsoft.com/office/drawing/2014/main" id="{032236D8-3403-4160-A692-E555EEBE45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128" y="6045239"/>
            <a:ext cx="2128075" cy="8866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89E7C21-946A-49C7-89C3-31B836A6CD98}"/>
              </a:ext>
            </a:extLst>
          </p:cNvPr>
          <p:cNvSpPr txBox="1"/>
          <p:nvPr/>
        </p:nvSpPr>
        <p:spPr>
          <a:xfrm>
            <a:off x="2731146" y="6509762"/>
            <a:ext cx="2476172" cy="307777"/>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hlinkClick r:id="rId3"/>
              </a:rPr>
              <a:t>https://smallfruits.wsu.edu</a:t>
            </a:r>
            <a:endParaRPr lang="en-US" sz="1400" b="1" i="1" u="sng"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E835FF0E-0676-4D4B-A80A-6190EFBF64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9076" y="6045239"/>
            <a:ext cx="2356068" cy="844469"/>
          </a:xfrm>
          <a:prstGeom prst="rect">
            <a:avLst/>
          </a:prstGeom>
        </p:spPr>
      </p:pic>
      <p:pic>
        <p:nvPicPr>
          <p:cNvPr id="16" name="Picture 2" descr="Image result for western sare logo">
            <a:extLst>
              <a:ext uri="{FF2B5EF4-FFF2-40B4-BE49-F238E27FC236}">
                <a16:creationId xmlns:a16="http://schemas.microsoft.com/office/drawing/2014/main" id="{F0D1C94D-CD9A-4D8F-BA70-CB85C390D6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3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BA83C55D-AB64-443E-830C-90AB7B9518D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64223" y="6134947"/>
            <a:ext cx="1302831" cy="646640"/>
          </a:xfrm>
          <a:prstGeom prst="rect">
            <a:avLst/>
          </a:prstGeom>
        </p:spPr>
      </p:pic>
      <p:pic>
        <p:nvPicPr>
          <p:cNvPr id="10" name="Picture 9" descr="La imagen puede contener: una o varias personas, cielo, nube, exterior y naturaleza">
            <a:extLst>
              <a:ext uri="{FF2B5EF4-FFF2-40B4-BE49-F238E27FC236}">
                <a16:creationId xmlns:a16="http://schemas.microsoft.com/office/drawing/2014/main" id="{53D2A092-E8AD-47A3-9AF8-A72D012F278D}"/>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15643" t="16918"/>
          <a:stretch/>
        </p:blipFill>
        <p:spPr bwMode="auto">
          <a:xfrm>
            <a:off x="6076450" y="909676"/>
            <a:ext cx="2918844" cy="21560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4" descr="Image result for drip tape removal pictures">
            <a:extLst>
              <a:ext uri="{FF2B5EF4-FFF2-40B4-BE49-F238E27FC236}">
                <a16:creationId xmlns:a16="http://schemas.microsoft.com/office/drawing/2014/main" id="{FEAACF81-D26C-4558-82F4-BE1344A0E1E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3901"/>
          <a:stretch/>
        </p:blipFill>
        <p:spPr bwMode="auto">
          <a:xfrm>
            <a:off x="6076450" y="3209148"/>
            <a:ext cx="2048520" cy="23433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376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chor="ctr">
            <a:noAutofit/>
          </a:bodyPr>
          <a:lstStyle/>
          <a:p>
            <a:r>
              <a:rPr lang="en-US" altLang="zh-CN" sz="4000" b="1" dirty="0">
                <a:solidFill>
                  <a:schemeClr val="bg1"/>
                </a:solidFill>
                <a:latin typeface="Arial" panose="020B0604020202020204" pitchFamily="34" charset="0"/>
                <a:cs typeface="Arial" panose="020B0604020202020204" pitchFamily="34" charset="0"/>
              </a:rPr>
              <a:t>Economic Considerations for BDMs</a:t>
            </a:r>
            <a:endParaRPr lang="en-US" sz="4000" b="1" dirty="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4" descr="Image result for washington state university logo">
            <a:extLst>
              <a:ext uri="{FF2B5EF4-FFF2-40B4-BE49-F238E27FC236}">
                <a16:creationId xmlns:a16="http://schemas.microsoft.com/office/drawing/2014/main" id="{B2DAA9E2-D87D-4B73-9F12-BED5C1AE1A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128" y="6045239"/>
            <a:ext cx="2128075" cy="88669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DCC4A31-B302-430E-97AB-F596CED0BBB3}"/>
              </a:ext>
            </a:extLst>
          </p:cNvPr>
          <p:cNvSpPr txBox="1"/>
          <p:nvPr/>
        </p:nvSpPr>
        <p:spPr>
          <a:xfrm>
            <a:off x="2731146" y="6509762"/>
            <a:ext cx="2476172" cy="307777"/>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hlinkClick r:id="rId3"/>
              </a:rPr>
              <a:t>https://smallfruits.wsu.edu</a:t>
            </a:r>
            <a:endParaRPr lang="en-US" sz="1400" b="1" i="1" u="sng"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D21EE9B8-E6DF-4E3F-AFB7-365BE816D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9076" y="6045239"/>
            <a:ext cx="2356068" cy="844469"/>
          </a:xfrm>
          <a:prstGeom prst="rect">
            <a:avLst/>
          </a:prstGeom>
        </p:spPr>
      </p:pic>
      <p:pic>
        <p:nvPicPr>
          <p:cNvPr id="20" name="Picture 2" descr="Image result for western sare logo">
            <a:extLst>
              <a:ext uri="{FF2B5EF4-FFF2-40B4-BE49-F238E27FC236}">
                <a16:creationId xmlns:a16="http://schemas.microsoft.com/office/drawing/2014/main" id="{93E60DD5-0F31-4EFB-800B-3033E94BBD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3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B0ADB29C-112B-44D3-B796-78C6C1AC864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64223" y="6134947"/>
            <a:ext cx="1302831" cy="646640"/>
          </a:xfrm>
          <a:prstGeom prst="rect">
            <a:avLst/>
          </a:prstGeom>
        </p:spPr>
      </p:pic>
      <p:sp>
        <p:nvSpPr>
          <p:cNvPr id="5" name="Subtitle 2">
            <a:extLst>
              <a:ext uri="{FF2B5EF4-FFF2-40B4-BE49-F238E27FC236}">
                <a16:creationId xmlns:a16="http://schemas.microsoft.com/office/drawing/2014/main" id="{780FE6C0-583C-4CC3-AE01-8BEA68BAD89E}"/>
              </a:ext>
            </a:extLst>
          </p:cNvPr>
          <p:cNvSpPr txBox="1">
            <a:spLocks/>
          </p:cNvSpPr>
          <p:nvPr/>
        </p:nvSpPr>
        <p:spPr>
          <a:xfrm>
            <a:off x="92354" y="948464"/>
            <a:ext cx="5925892" cy="481943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Clr>
                <a:srgbClr val="FF0000"/>
              </a:buClr>
              <a:buFont typeface="Wingdings" panose="05000000000000000000" pitchFamily="2" charset="2"/>
              <a:buChar char="v"/>
            </a:pPr>
            <a:r>
              <a:rPr lang="en-US" dirty="0">
                <a:latin typeface="Arial" panose="020B0604020202020204" pitchFamily="34" charset="0"/>
                <a:cs typeface="Arial" panose="020B0604020202020204" pitchFamily="34" charset="0"/>
              </a:rPr>
              <a:t>Not all end-of-season activities related to handling of mulch will be eliminated when adopting plastic BDMs</a:t>
            </a:r>
          </a:p>
          <a:p>
            <a:pPr marL="800100" lvl="1" indent="-342900" algn="l">
              <a:buClr>
                <a:srgbClr val="00B050"/>
              </a:buClr>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Same as with PE mulch, drip tape must be removed before tilling BDMs into the soil </a:t>
            </a:r>
          </a:p>
          <a:p>
            <a:pPr marL="1257300" lvl="2" indent="-342900" algn="l">
              <a:buClr>
                <a:srgbClr val="0070C0"/>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Based on 1 on-farm trial with pepper, drip tape removal required 1.6–2.4 person-hours per acre with 6-ft row spacing.</a:t>
            </a:r>
          </a:p>
          <a:p>
            <a:pPr marL="1257300" lvl="2" indent="-342900" algn="l">
              <a:buClr>
                <a:srgbClr val="0070C0"/>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Estimates may vary due to soil, environmental conditions, and other factors</a:t>
            </a:r>
          </a:p>
          <a:p>
            <a:pPr marL="800100" lvl="1" indent="-342900" algn="l">
              <a:buClr>
                <a:srgbClr val="00B050"/>
              </a:buClr>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Tilling BDMs into the soil will involve operator labor (this operation may not be an additional cost if tillage is one of typical field activities done at the end of the growing season) </a:t>
            </a:r>
          </a:p>
          <a:p>
            <a:pPr lvl="1" algn="l">
              <a:buClr>
                <a:srgbClr val="FF0000"/>
              </a:buClr>
            </a:pPr>
            <a:endParaRPr lang="en-US"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FE63631-57B6-4BF1-8BB7-B7EABE1C04A6}"/>
              </a:ext>
            </a:extLst>
          </p:cNvPr>
          <p:cNvSpPr txBox="1"/>
          <p:nvPr/>
        </p:nvSpPr>
        <p:spPr>
          <a:xfrm>
            <a:off x="6018246" y="4532053"/>
            <a:ext cx="2847414" cy="738664"/>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Rototilling BDM and crop debris into the field at the end of the crop season.</a:t>
            </a:r>
          </a:p>
        </p:txBody>
      </p:sp>
      <p:pic>
        <p:nvPicPr>
          <p:cNvPr id="12" name="Picture 11">
            <a:extLst>
              <a:ext uri="{FF2B5EF4-FFF2-40B4-BE49-F238E27FC236}">
                <a16:creationId xmlns:a16="http://schemas.microsoft.com/office/drawing/2014/main" id="{2F1D3B87-4AD0-49AE-9E7B-B608EC16FCD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003232" y="1979211"/>
            <a:ext cx="3074460" cy="2561328"/>
          </a:xfrm>
          <a:prstGeom prst="rect">
            <a:avLst/>
          </a:prstGeom>
        </p:spPr>
      </p:pic>
    </p:spTree>
    <p:extLst>
      <p:ext uri="{BB962C8B-B14F-4D97-AF65-F5344CB8AC3E}">
        <p14:creationId xmlns:p14="http://schemas.microsoft.com/office/powerpoint/2010/main" val="3839619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chor="ctr">
            <a:noAutofit/>
          </a:bodyPr>
          <a:lstStyle/>
          <a:p>
            <a:r>
              <a:rPr lang="en-US" altLang="zh-CN" sz="4000" b="1" dirty="0">
                <a:solidFill>
                  <a:schemeClr val="bg1"/>
                </a:solidFill>
                <a:latin typeface="Arial" panose="020B0604020202020204" pitchFamily="34" charset="0"/>
                <a:cs typeface="Arial" panose="020B0604020202020204" pitchFamily="34" charset="0"/>
              </a:rPr>
              <a:t>Economic Analysis</a:t>
            </a:r>
            <a:endParaRPr lang="en-US" sz="4000" b="1" dirty="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4" descr="Image result for washington state university logo">
            <a:extLst>
              <a:ext uri="{FF2B5EF4-FFF2-40B4-BE49-F238E27FC236}">
                <a16:creationId xmlns:a16="http://schemas.microsoft.com/office/drawing/2014/main" id="{9A07E7DC-15D1-4134-AECD-FEAB63E383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128" y="6045239"/>
            <a:ext cx="2128075" cy="88669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C3DC124-BB16-43F5-AF34-2A55B585B5CA}"/>
              </a:ext>
            </a:extLst>
          </p:cNvPr>
          <p:cNvSpPr txBox="1"/>
          <p:nvPr/>
        </p:nvSpPr>
        <p:spPr>
          <a:xfrm>
            <a:off x="2731146" y="6509762"/>
            <a:ext cx="2476172" cy="307777"/>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hlinkClick r:id="rId3"/>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117F70C-E16B-41BF-A7E3-0FE5780E97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9076" y="6045239"/>
            <a:ext cx="2356068" cy="844469"/>
          </a:xfrm>
          <a:prstGeom prst="rect">
            <a:avLst/>
          </a:prstGeom>
        </p:spPr>
      </p:pic>
      <p:pic>
        <p:nvPicPr>
          <p:cNvPr id="17" name="Picture 2" descr="Image result for western sare logo">
            <a:extLst>
              <a:ext uri="{FF2B5EF4-FFF2-40B4-BE49-F238E27FC236}">
                <a16:creationId xmlns:a16="http://schemas.microsoft.com/office/drawing/2014/main" id="{39C8B577-6913-48C9-BEBF-769255FCF4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3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1D58328A-23F5-459D-9846-C08E4D0B772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64223" y="6134947"/>
            <a:ext cx="1302831" cy="646640"/>
          </a:xfrm>
          <a:prstGeom prst="rect">
            <a:avLst/>
          </a:prstGeom>
        </p:spPr>
      </p:pic>
      <p:graphicFrame>
        <p:nvGraphicFramePr>
          <p:cNvPr id="13" name="Table 12">
            <a:extLst>
              <a:ext uri="{FF2B5EF4-FFF2-40B4-BE49-F238E27FC236}">
                <a16:creationId xmlns:a16="http://schemas.microsoft.com/office/drawing/2014/main" id="{5EECD555-1670-45A2-9DC0-C81902C56007}"/>
              </a:ext>
            </a:extLst>
          </p:cNvPr>
          <p:cNvGraphicFramePr>
            <a:graphicFrameLocks noGrp="1"/>
          </p:cNvGraphicFramePr>
          <p:nvPr>
            <p:extLst>
              <p:ext uri="{D42A27DB-BD31-4B8C-83A1-F6EECF244321}">
                <p14:modId xmlns:p14="http://schemas.microsoft.com/office/powerpoint/2010/main" val="1249335517"/>
              </p:ext>
            </p:extLst>
          </p:nvPr>
        </p:nvGraphicFramePr>
        <p:xfrm>
          <a:off x="1051126" y="775065"/>
          <a:ext cx="7113160" cy="4773789"/>
        </p:xfrm>
        <a:graphic>
          <a:graphicData uri="http://schemas.openxmlformats.org/drawingml/2006/table">
            <a:tbl>
              <a:tblPr firstRow="1" bandRow="1">
                <a:tableStyleId>{5C22544A-7EE6-4342-B048-85BDC9FD1C3A}</a:tableStyleId>
              </a:tblPr>
              <a:tblGrid>
                <a:gridCol w="3556580">
                  <a:extLst>
                    <a:ext uri="{9D8B030D-6E8A-4147-A177-3AD203B41FA5}">
                      <a16:colId xmlns:a16="http://schemas.microsoft.com/office/drawing/2014/main" val="20000"/>
                    </a:ext>
                  </a:extLst>
                </a:gridCol>
                <a:gridCol w="3556580">
                  <a:extLst>
                    <a:ext uri="{9D8B030D-6E8A-4147-A177-3AD203B41FA5}">
                      <a16:colId xmlns:a16="http://schemas.microsoft.com/office/drawing/2014/main" val="20001"/>
                    </a:ext>
                  </a:extLst>
                </a:gridCol>
              </a:tblGrid>
              <a:tr h="364537">
                <a:tc gridSpan="2">
                  <a:txBody>
                    <a:bodyPr/>
                    <a:lstStyle/>
                    <a:p>
                      <a:r>
                        <a:rPr lang="en-US" sz="1900" dirty="0"/>
                        <a:t>Changes</a:t>
                      </a:r>
                      <a:r>
                        <a:rPr lang="en-US" sz="1900" baseline="0" dirty="0"/>
                        <a:t> Associated with </a:t>
                      </a:r>
                      <a:r>
                        <a:rPr lang="en-US" sz="1900" dirty="0"/>
                        <a:t>Adopting</a:t>
                      </a:r>
                      <a:r>
                        <a:rPr lang="en-US" sz="1900" baseline="0" dirty="0"/>
                        <a:t> BDM (</a:t>
                      </a:r>
                      <a:r>
                        <a:rPr lang="en-US" sz="1900" i="1" baseline="0" dirty="0"/>
                        <a:t>Baseline: PE Mulch Use</a:t>
                      </a:r>
                      <a:r>
                        <a:rPr lang="en-US" sz="1900" baseline="0" dirty="0"/>
                        <a:t>)</a:t>
                      </a:r>
                      <a:endParaRPr lang="en-US" sz="1900" dirty="0"/>
                    </a:p>
                  </a:txBody>
                  <a:tcPr/>
                </a:tc>
                <a:tc hMerge="1">
                  <a:txBody>
                    <a:bodyPr/>
                    <a:lstStyle/>
                    <a:p>
                      <a:endParaRPr lang="en-US"/>
                    </a:p>
                  </a:txBody>
                  <a:tcPr/>
                </a:tc>
                <a:extLst>
                  <a:ext uri="{0D108BD9-81ED-4DB2-BD59-A6C34878D82A}">
                    <a16:rowId xmlns:a16="http://schemas.microsoft.com/office/drawing/2014/main" val="10000"/>
                  </a:ext>
                </a:extLst>
              </a:tr>
              <a:tr h="2172641">
                <a:tc>
                  <a:txBody>
                    <a:bodyPr/>
                    <a:lstStyle/>
                    <a:p>
                      <a:r>
                        <a:rPr lang="en-US" sz="1900" b="1" dirty="0"/>
                        <a:t>Additional Costs (AC):</a:t>
                      </a:r>
                    </a:p>
                    <a:p>
                      <a:pPr marL="285750" indent="-285750">
                        <a:buFont typeface="Arial" panose="020B0604020202020204" pitchFamily="34" charset="0"/>
                        <a:buChar char="•"/>
                      </a:pPr>
                      <a:r>
                        <a:rPr lang="en-US" sz="1500" dirty="0"/>
                        <a:t>BDMs</a:t>
                      </a:r>
                      <a:r>
                        <a:rPr lang="en-US" sz="1500" baseline="0" dirty="0"/>
                        <a:t> are </a:t>
                      </a:r>
                      <a:r>
                        <a:rPr lang="en-US" sz="1500" b="1" baseline="0" dirty="0">
                          <a:solidFill>
                            <a:srgbClr val="0000FF"/>
                          </a:solidFill>
                        </a:rPr>
                        <a:t>more expensive </a:t>
                      </a:r>
                      <a:r>
                        <a:rPr lang="en-US" sz="1500" baseline="0" dirty="0"/>
                        <a:t>than PE mulch</a:t>
                      </a:r>
                    </a:p>
                    <a:p>
                      <a:pPr marL="285750" indent="-285750">
                        <a:buFont typeface="Arial" panose="020B0604020202020204" pitchFamily="34" charset="0"/>
                        <a:buChar char="•"/>
                      </a:pPr>
                      <a:r>
                        <a:rPr lang="en-US" sz="1500" baseline="0" dirty="0"/>
                        <a:t>Tilling BDMs in the soil: </a:t>
                      </a:r>
                      <a:r>
                        <a:rPr lang="en-US" sz="1500" b="0" baseline="0" dirty="0">
                          <a:solidFill>
                            <a:schemeClr val="tx1"/>
                          </a:solidFill>
                        </a:rPr>
                        <a:t>operator labor; assume tilling the soil is a typical end-of-season activity, therefore </a:t>
                      </a:r>
                      <a:r>
                        <a:rPr lang="en-US" sz="1500" b="1" baseline="0" dirty="0">
                          <a:solidFill>
                            <a:srgbClr val="0000FF"/>
                          </a:solidFill>
                        </a:rPr>
                        <a:t>no additional tillage cost</a:t>
                      </a:r>
                      <a:endParaRPr lang="en-US" sz="1500" b="0" baseline="0" dirty="0">
                        <a:solidFill>
                          <a:schemeClr val="tx1"/>
                        </a:solidFill>
                      </a:endParaRPr>
                    </a:p>
                  </a:txBody>
                  <a:tcPr/>
                </a:tc>
                <a:tc>
                  <a:txBody>
                    <a:bodyPr/>
                    <a:lstStyle/>
                    <a:p>
                      <a:r>
                        <a:rPr lang="en-US" sz="1900" b="1" dirty="0"/>
                        <a:t>Additional Income (AI):</a:t>
                      </a:r>
                    </a:p>
                    <a:p>
                      <a:pPr marL="285750" indent="-285750">
                        <a:buFont typeface="Arial" panose="020B0604020202020204" pitchFamily="34" charset="0"/>
                        <a:buChar char="•"/>
                      </a:pPr>
                      <a:r>
                        <a:rPr lang="en-US" sz="1500" dirty="0"/>
                        <a:t>Changes</a:t>
                      </a:r>
                      <a:r>
                        <a:rPr lang="en-US" sz="1500" baseline="0" dirty="0"/>
                        <a:t> in yield? </a:t>
                      </a:r>
                    </a:p>
                    <a:p>
                      <a:pPr marL="285750" indent="-285750">
                        <a:buFont typeface="Arial" panose="020B0604020202020204" pitchFamily="34" charset="0"/>
                        <a:buChar char="•"/>
                      </a:pPr>
                      <a:r>
                        <a:rPr lang="en-US" sz="1500" baseline="0" dirty="0"/>
                        <a:t>Changes in prices? Are consumers willing to pay a premium for products grown with BDMs?</a:t>
                      </a:r>
                    </a:p>
                    <a:p>
                      <a:pPr marL="285750" indent="-285750">
                        <a:buFont typeface="Arial" panose="020B0604020202020204" pitchFamily="34" charset="0"/>
                        <a:buChar char="•"/>
                      </a:pPr>
                      <a:r>
                        <a:rPr lang="en-US" sz="1500" b="1" baseline="0" dirty="0"/>
                        <a:t>Current assumption: </a:t>
                      </a:r>
                      <a:r>
                        <a:rPr lang="en-US" sz="1500" b="1" baseline="0" dirty="0">
                          <a:solidFill>
                            <a:srgbClr val="0000FF"/>
                          </a:solidFill>
                        </a:rPr>
                        <a:t>No changes</a:t>
                      </a:r>
                      <a:r>
                        <a:rPr lang="en-US" sz="1500" baseline="0" dirty="0"/>
                        <a:t> in prices and yields</a:t>
                      </a:r>
                      <a:endParaRPr lang="en-US" sz="1500" dirty="0"/>
                    </a:p>
                  </a:txBody>
                  <a:tcPr/>
                </a:tc>
                <a:extLst>
                  <a:ext uri="{0D108BD9-81ED-4DB2-BD59-A6C34878D82A}">
                    <a16:rowId xmlns:a16="http://schemas.microsoft.com/office/drawing/2014/main" val="10001"/>
                  </a:ext>
                </a:extLst>
              </a:tr>
              <a:tr h="1458148">
                <a:tc>
                  <a:txBody>
                    <a:bodyPr/>
                    <a:lstStyle/>
                    <a:p>
                      <a:r>
                        <a:rPr lang="en-US" sz="1900" b="1" dirty="0"/>
                        <a:t>Reduced Income (RI):</a:t>
                      </a:r>
                    </a:p>
                    <a:p>
                      <a:pPr marL="285750" indent="-285750">
                        <a:buFont typeface="Arial" panose="020B0604020202020204" pitchFamily="34" charset="0"/>
                        <a:buChar char="•"/>
                      </a:pPr>
                      <a:r>
                        <a:rPr lang="en-US" sz="1500" b="1" dirty="0"/>
                        <a:t>Current assumption</a:t>
                      </a:r>
                      <a:r>
                        <a:rPr lang="en-US" sz="1500" dirty="0"/>
                        <a:t>: </a:t>
                      </a:r>
                      <a:r>
                        <a:rPr lang="en-US" sz="1500" b="1" dirty="0">
                          <a:solidFill>
                            <a:srgbClr val="0000FF"/>
                          </a:solidFill>
                        </a:rPr>
                        <a:t>No changes</a:t>
                      </a:r>
                      <a:r>
                        <a:rPr lang="en-US" sz="1500" dirty="0"/>
                        <a:t> in prices and</a:t>
                      </a:r>
                      <a:r>
                        <a:rPr lang="en-US" sz="1500" baseline="0" dirty="0"/>
                        <a:t> yield due to BDMs adoption</a:t>
                      </a:r>
                      <a:endParaRPr lang="en-US" sz="1500" dirty="0"/>
                    </a:p>
                  </a:txBody>
                  <a:tcPr/>
                </a:tc>
                <a:tc>
                  <a:txBody>
                    <a:bodyPr/>
                    <a:lstStyle/>
                    <a:p>
                      <a:r>
                        <a:rPr lang="en-US" sz="1900" b="1" dirty="0"/>
                        <a:t>Reduced</a:t>
                      </a:r>
                      <a:r>
                        <a:rPr lang="en-US" sz="1900" b="1" baseline="0" dirty="0"/>
                        <a:t> Costs(RC):</a:t>
                      </a:r>
                    </a:p>
                    <a:p>
                      <a:pPr marL="285750" indent="-285750">
                        <a:buFont typeface="Arial" panose="020B0604020202020204" pitchFamily="34" charset="0"/>
                        <a:buChar char="•"/>
                      </a:pPr>
                      <a:r>
                        <a:rPr lang="en-US" sz="1500" baseline="0" dirty="0"/>
                        <a:t>Labor – </a:t>
                      </a:r>
                      <a:r>
                        <a:rPr lang="en-US" sz="1500" b="1" baseline="0" dirty="0">
                          <a:solidFill>
                            <a:srgbClr val="0000FF"/>
                          </a:solidFill>
                        </a:rPr>
                        <a:t>reduced labor </a:t>
                      </a:r>
                      <a:r>
                        <a:rPr lang="en-US" sz="1500" baseline="0" dirty="0"/>
                        <a:t>associated with end of season activities</a:t>
                      </a:r>
                    </a:p>
                    <a:p>
                      <a:pPr marL="285750" indent="-285750">
                        <a:buFont typeface="Arial" panose="020B0604020202020204" pitchFamily="34" charset="0"/>
                        <a:buChar char="•"/>
                      </a:pPr>
                      <a:r>
                        <a:rPr lang="en-US" sz="1500" b="1" baseline="0" dirty="0">
                          <a:solidFill>
                            <a:srgbClr val="0000FF"/>
                          </a:solidFill>
                        </a:rPr>
                        <a:t>No disposal cost </a:t>
                      </a:r>
                      <a:r>
                        <a:rPr lang="en-US" sz="1500" baseline="0" dirty="0"/>
                        <a:t>(e.g., transportation, disposal fee)</a:t>
                      </a:r>
                      <a:endParaRPr lang="en-US" sz="1500" dirty="0"/>
                    </a:p>
                  </a:txBody>
                  <a:tcPr/>
                </a:tc>
                <a:extLst>
                  <a:ext uri="{0D108BD9-81ED-4DB2-BD59-A6C34878D82A}">
                    <a16:rowId xmlns:a16="http://schemas.microsoft.com/office/drawing/2014/main" val="10002"/>
                  </a:ext>
                </a:extLst>
              </a:tr>
              <a:tr h="364537">
                <a:tc>
                  <a:txBody>
                    <a:bodyPr/>
                    <a:lstStyle/>
                    <a:p>
                      <a:r>
                        <a:rPr lang="en-US" sz="1900" dirty="0"/>
                        <a:t>A. Total AC</a:t>
                      </a:r>
                      <a:r>
                        <a:rPr lang="en-US" sz="1900" baseline="0" dirty="0"/>
                        <a:t> and RI</a:t>
                      </a:r>
                      <a:endParaRPr lang="en-US" sz="1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B. Total AI</a:t>
                      </a:r>
                      <a:r>
                        <a:rPr lang="en-US" sz="1900" baseline="0" dirty="0"/>
                        <a:t> and RC</a:t>
                      </a:r>
                      <a:endParaRPr lang="en-US" sz="1900" dirty="0"/>
                    </a:p>
                  </a:txBody>
                  <a:tcPr/>
                </a:tc>
                <a:extLst>
                  <a:ext uri="{0D108BD9-81ED-4DB2-BD59-A6C34878D82A}">
                    <a16:rowId xmlns:a16="http://schemas.microsoft.com/office/drawing/2014/main" val="10003"/>
                  </a:ext>
                </a:extLst>
              </a:tr>
              <a:tr h="364537">
                <a:tc gridSpan="2">
                  <a:txBody>
                    <a:bodyPr/>
                    <a:lstStyle/>
                    <a:p>
                      <a:pPr algn="ctr"/>
                      <a:r>
                        <a:rPr lang="en-US" sz="1900" b="1" dirty="0"/>
                        <a:t>Net</a:t>
                      </a:r>
                      <a:r>
                        <a:rPr lang="en-US" sz="1900" b="1" baseline="0" dirty="0"/>
                        <a:t> Change in Profit (B-A)</a:t>
                      </a:r>
                      <a:endParaRPr lang="en-US" sz="1900" b="1" dirty="0"/>
                    </a:p>
                  </a:txBody>
                  <a:tcPr/>
                </a:tc>
                <a:tc hMerge="1">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5828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chor="ctr">
            <a:noAutofit/>
          </a:bodyPr>
          <a:lstStyle/>
          <a:p>
            <a:r>
              <a:rPr lang="en-US" altLang="zh-CN" sz="4000" b="1" dirty="0">
                <a:solidFill>
                  <a:schemeClr val="bg1"/>
                </a:solidFill>
                <a:latin typeface="Arial" panose="020B0604020202020204" pitchFamily="34" charset="0"/>
                <a:cs typeface="Arial" panose="020B0604020202020204" pitchFamily="34" charset="0"/>
              </a:rPr>
              <a:t>Economic Analysis</a:t>
            </a:r>
            <a:endParaRPr lang="en-US" sz="4000" b="1" dirty="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4" descr="Image result for washington state university logo">
            <a:extLst>
              <a:ext uri="{FF2B5EF4-FFF2-40B4-BE49-F238E27FC236}">
                <a16:creationId xmlns:a16="http://schemas.microsoft.com/office/drawing/2014/main" id="{9A07E7DC-15D1-4134-AECD-FEAB63E383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128" y="6045239"/>
            <a:ext cx="2128075" cy="88669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C3DC124-BB16-43F5-AF34-2A55B585B5CA}"/>
              </a:ext>
            </a:extLst>
          </p:cNvPr>
          <p:cNvSpPr txBox="1"/>
          <p:nvPr/>
        </p:nvSpPr>
        <p:spPr>
          <a:xfrm>
            <a:off x="2731146" y="6509762"/>
            <a:ext cx="2476172" cy="307777"/>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hlinkClick r:id="rId3"/>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117F70C-E16B-41BF-A7E3-0FE5780E97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9076" y="6045239"/>
            <a:ext cx="2356068" cy="844469"/>
          </a:xfrm>
          <a:prstGeom prst="rect">
            <a:avLst/>
          </a:prstGeom>
        </p:spPr>
      </p:pic>
      <p:pic>
        <p:nvPicPr>
          <p:cNvPr id="17" name="Picture 2" descr="Image result for western sare logo">
            <a:extLst>
              <a:ext uri="{FF2B5EF4-FFF2-40B4-BE49-F238E27FC236}">
                <a16:creationId xmlns:a16="http://schemas.microsoft.com/office/drawing/2014/main" id="{39C8B577-6913-48C9-BEBF-769255FCF4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3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1D58328A-23F5-459D-9846-C08E4D0B772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64223" y="6134947"/>
            <a:ext cx="1302831" cy="646640"/>
          </a:xfrm>
          <a:prstGeom prst="rect">
            <a:avLst/>
          </a:prstGeom>
        </p:spPr>
      </p:pic>
      <p:sp>
        <p:nvSpPr>
          <p:cNvPr id="22" name="TextBox 21">
            <a:extLst>
              <a:ext uri="{FF2B5EF4-FFF2-40B4-BE49-F238E27FC236}">
                <a16:creationId xmlns:a16="http://schemas.microsoft.com/office/drawing/2014/main" id="{27805A99-8D57-475F-968C-734F24BACD09}"/>
              </a:ext>
            </a:extLst>
          </p:cNvPr>
          <p:cNvSpPr txBox="1"/>
          <p:nvPr/>
        </p:nvSpPr>
        <p:spPr>
          <a:xfrm>
            <a:off x="42531" y="647970"/>
            <a:ext cx="4388390" cy="1600438"/>
          </a:xfrm>
          <a:prstGeom prst="rect">
            <a:avLst/>
          </a:prstGeom>
          <a:noFill/>
        </p:spPr>
        <p:txBody>
          <a:bodyPr wrap="square">
            <a:spAutoFit/>
          </a:bodyPr>
          <a:lstStyle/>
          <a:p>
            <a:pPr marL="344488" indent="-344488">
              <a:buClr>
                <a:srgbClr val="FF0000"/>
              </a:buClr>
              <a:buSzPct val="125000"/>
              <a:buFont typeface="Wingdings" panose="05000000000000000000" pitchFamily="2" charset="2"/>
              <a:buChar char="v"/>
              <a:tabLst/>
            </a:pPr>
            <a:r>
              <a:rPr lang="en-US" sz="1800" b="1" dirty="0">
                <a:solidFill>
                  <a:schemeClr val="tx1"/>
                </a:solidFill>
                <a:latin typeface="Arial" panose="020B0604020202020204" pitchFamily="34" charset="0"/>
                <a:cs typeface="Arial" panose="020B0604020202020204" pitchFamily="34" charset="0"/>
              </a:rPr>
              <a:t>Assumptions:</a:t>
            </a:r>
          </a:p>
          <a:p>
            <a:pPr marL="515938" indent="-227013">
              <a:buClr>
                <a:srgbClr val="00B050"/>
              </a:buClr>
              <a:buFont typeface="Arial" panose="020B0604020202020204" pitchFamily="34" charset="0"/>
              <a:buChar char="•"/>
              <a:tabLst/>
            </a:pPr>
            <a:r>
              <a:rPr lang="en-US" sz="1600" b="0" dirty="0">
                <a:solidFill>
                  <a:schemeClr val="tx1"/>
                </a:solidFill>
                <a:latin typeface="Arial" panose="020B0604020202020204" pitchFamily="34" charset="0"/>
                <a:cs typeface="Arial" panose="020B0604020202020204" pitchFamily="34" charset="0"/>
              </a:rPr>
              <a:t>Thickness of PE mulch: 1.0 mil</a:t>
            </a:r>
          </a:p>
          <a:p>
            <a:pPr marL="515938" indent="-227013">
              <a:buClr>
                <a:srgbClr val="00B050"/>
              </a:buClr>
              <a:buFont typeface="Arial" panose="020B0604020202020204" pitchFamily="34" charset="0"/>
              <a:buChar char="•"/>
              <a:tabLst/>
            </a:pPr>
            <a:r>
              <a:rPr lang="en-US" sz="1600" b="0" dirty="0">
                <a:solidFill>
                  <a:schemeClr val="tx1"/>
                </a:solidFill>
                <a:latin typeface="Arial" panose="020B0604020202020204" pitchFamily="34" charset="0"/>
                <a:cs typeface="Arial" panose="020B0604020202020204" pitchFamily="34" charset="0"/>
              </a:rPr>
              <a:t>Thickness of BDM: 0.6 mil</a:t>
            </a:r>
          </a:p>
          <a:p>
            <a:pPr marL="515938" indent="-227013">
              <a:buClr>
                <a:srgbClr val="00B050"/>
              </a:buClr>
              <a:buFont typeface="Arial" panose="020B0604020202020204" pitchFamily="34" charset="0"/>
              <a:buChar char="•"/>
              <a:tabLst/>
            </a:pPr>
            <a:r>
              <a:rPr lang="en-US" sz="1600" b="0" dirty="0">
                <a:solidFill>
                  <a:schemeClr val="tx1"/>
                </a:solidFill>
                <a:latin typeface="Arial" panose="020B0604020202020204" pitchFamily="34" charset="0"/>
                <a:cs typeface="Arial" panose="020B0604020202020204" pitchFamily="34" charset="0"/>
              </a:rPr>
              <a:t>Mulch roll size: 4 ft x 4,000 ft</a:t>
            </a:r>
          </a:p>
          <a:p>
            <a:pPr marL="515938" indent="-227013">
              <a:buClr>
                <a:srgbClr val="00B050"/>
              </a:buClr>
              <a:buFont typeface="Arial" panose="020B0604020202020204" pitchFamily="34" charset="0"/>
              <a:buChar char="•"/>
              <a:tabLst/>
            </a:pPr>
            <a:r>
              <a:rPr lang="en-US" sz="1600" b="0" dirty="0">
                <a:solidFill>
                  <a:schemeClr val="tx1"/>
                </a:solidFill>
                <a:latin typeface="Arial" panose="020B0604020202020204" pitchFamily="34" charset="0"/>
                <a:cs typeface="Arial" panose="020B0604020202020204" pitchFamily="34" charset="0"/>
              </a:rPr>
              <a:t>Bed spacing: 6 ft</a:t>
            </a:r>
          </a:p>
          <a:p>
            <a:pPr marL="515938" indent="-227013">
              <a:buClr>
                <a:srgbClr val="00B050"/>
              </a:buClr>
              <a:buFont typeface="Arial" panose="020B0604020202020204" pitchFamily="34" charset="0"/>
              <a:buChar char="•"/>
              <a:tabLst/>
            </a:pPr>
            <a:r>
              <a:rPr lang="en-US" sz="1600" dirty="0">
                <a:latin typeface="Arial" panose="020B0604020202020204" pitchFamily="34" charset="0"/>
                <a:cs typeface="Arial" panose="020B0604020202020204" pitchFamily="34" charset="0"/>
              </a:rPr>
              <a:t>Removal and disposal: 17.25 hours/acre</a:t>
            </a:r>
            <a:endParaRPr lang="en-US" sz="1600" b="0" dirty="0">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87F2911-D6CB-4719-A02E-EDA9302151F8}"/>
              </a:ext>
            </a:extLst>
          </p:cNvPr>
          <p:cNvSpPr txBox="1"/>
          <p:nvPr/>
        </p:nvSpPr>
        <p:spPr>
          <a:xfrm>
            <a:off x="3806890" y="686235"/>
            <a:ext cx="5389063" cy="1815882"/>
          </a:xfrm>
          <a:prstGeom prst="rect">
            <a:avLst/>
          </a:prstGeom>
          <a:noFill/>
        </p:spPr>
        <p:txBody>
          <a:bodyPr wrap="square">
            <a:spAutoFit/>
          </a:bodyPr>
          <a:lstStyle/>
          <a:p>
            <a:pPr marL="574675" indent="-227013">
              <a:buClr>
                <a:srgbClr val="00B050"/>
              </a:buClr>
              <a:buFont typeface="Arial" panose="020B0604020202020204" pitchFamily="34" charset="0"/>
              <a:buChar char="•"/>
              <a:tabLst/>
            </a:pPr>
            <a:r>
              <a:rPr lang="en-US" sz="1600" b="0" dirty="0">
                <a:solidFill>
                  <a:schemeClr val="tx1"/>
                </a:solidFill>
                <a:latin typeface="Arial" panose="020B0604020202020204" pitchFamily="34" charset="0"/>
                <a:cs typeface="Arial" panose="020B0604020202020204" pitchFamily="34" charset="0"/>
              </a:rPr>
              <a:t>No. of mulch rolls per acre: </a:t>
            </a:r>
            <a:r>
              <a:rPr lang="en-US" sz="1600" dirty="0">
                <a:latin typeface="Arial" panose="020B0604020202020204" pitchFamily="34" charset="0"/>
                <a:cs typeface="Arial" panose="020B0604020202020204" pitchFamily="34" charset="0"/>
              </a:rPr>
              <a:t>2</a:t>
            </a:r>
            <a:endParaRPr lang="en-US" sz="1600" b="0" dirty="0">
              <a:solidFill>
                <a:schemeClr val="tx1"/>
              </a:solidFill>
              <a:latin typeface="Arial" panose="020B0604020202020204" pitchFamily="34" charset="0"/>
              <a:cs typeface="Arial" panose="020B0604020202020204" pitchFamily="34" charset="0"/>
            </a:endParaRPr>
          </a:p>
          <a:p>
            <a:pPr marL="574675" indent="-227013">
              <a:buClr>
                <a:srgbClr val="00B050"/>
              </a:buClr>
              <a:buFont typeface="Arial" panose="020B0604020202020204" pitchFamily="34" charset="0"/>
              <a:buChar char="•"/>
              <a:tabLst/>
            </a:pPr>
            <a:r>
              <a:rPr lang="en-US" sz="1600" b="0" dirty="0">
                <a:solidFill>
                  <a:schemeClr val="tx1"/>
                </a:solidFill>
                <a:latin typeface="Arial" panose="020B0604020202020204" pitchFamily="34" charset="0"/>
                <a:cs typeface="Arial" panose="020B0604020202020204" pitchFamily="34" charset="0"/>
              </a:rPr>
              <a:t>Cost PE mulch/acre: 2 x $111/roll = $222/acre</a:t>
            </a:r>
          </a:p>
          <a:p>
            <a:pPr marL="574675" indent="-227013">
              <a:buClr>
                <a:srgbClr val="00B050"/>
              </a:buClr>
              <a:buFont typeface="Arial" panose="020B0604020202020204" pitchFamily="34" charset="0"/>
              <a:buChar char="•"/>
              <a:tabLst/>
            </a:pPr>
            <a:r>
              <a:rPr lang="en-US" sz="1600" b="0" dirty="0">
                <a:solidFill>
                  <a:schemeClr val="tx1"/>
                </a:solidFill>
                <a:latin typeface="Arial" panose="020B0604020202020204" pitchFamily="34" charset="0"/>
                <a:cs typeface="Arial" panose="020B0604020202020204" pitchFamily="34" charset="0"/>
              </a:rPr>
              <a:t>Cost BDM/acre: 2 x $220/roll = $440/acre</a:t>
            </a:r>
          </a:p>
          <a:p>
            <a:pPr marL="574675" indent="-227013">
              <a:buClr>
                <a:srgbClr val="00B050"/>
              </a:buClr>
              <a:buFont typeface="Arial" panose="020B0604020202020204" pitchFamily="34" charset="0"/>
              <a:buChar char="•"/>
              <a:tabLst/>
            </a:pPr>
            <a:r>
              <a:rPr lang="en-US" sz="1600" dirty="0">
                <a:latin typeface="Arial" panose="020B0604020202020204" pitchFamily="34" charset="0"/>
                <a:cs typeface="Arial" panose="020B0604020202020204" pitchFamily="34" charset="0"/>
              </a:rPr>
              <a:t>Labor Cost: $14.29/hour</a:t>
            </a:r>
            <a:endParaRPr lang="en-US" sz="1600" b="0" dirty="0">
              <a:solidFill>
                <a:schemeClr val="tx1"/>
              </a:solidFill>
              <a:latin typeface="Arial" panose="020B0604020202020204" pitchFamily="34" charset="0"/>
              <a:cs typeface="Arial" panose="020B0604020202020204" pitchFamily="34" charset="0"/>
            </a:endParaRPr>
          </a:p>
          <a:p>
            <a:pPr marL="574675" indent="-227013">
              <a:buClr>
                <a:srgbClr val="00B050"/>
              </a:buClr>
              <a:buFont typeface="Arial" panose="020B0604020202020204" pitchFamily="34" charset="0"/>
              <a:buChar char="•"/>
              <a:tabLst/>
            </a:pPr>
            <a:r>
              <a:rPr lang="en-US" sz="1600" dirty="0">
                <a:latin typeface="Arial" panose="020B0604020202020204" pitchFamily="34" charset="0"/>
                <a:cs typeface="Arial" panose="020B0604020202020204" pitchFamily="34" charset="0"/>
              </a:rPr>
              <a:t>Disposal cost: $85/ton (based on cost in Connecticut)</a:t>
            </a:r>
          </a:p>
          <a:p>
            <a:pPr marL="574675" indent="-227013">
              <a:buClr>
                <a:srgbClr val="00B050"/>
              </a:buClr>
              <a:buFont typeface="Arial" panose="020B0604020202020204" pitchFamily="34" charset="0"/>
              <a:buChar char="•"/>
              <a:tabLst/>
            </a:pPr>
            <a:r>
              <a:rPr lang="en-US" sz="1600" b="0" dirty="0">
                <a:solidFill>
                  <a:schemeClr val="tx1"/>
                </a:solidFill>
                <a:latin typeface="Arial" panose="020B0604020202020204" pitchFamily="34" charset="0"/>
                <a:cs typeface="Arial" panose="020B0604020202020204" pitchFamily="34" charset="0"/>
              </a:rPr>
              <a:t>Drip tape removal</a:t>
            </a:r>
            <a:r>
              <a:rPr lang="en-US" sz="1600" dirty="0">
                <a:latin typeface="Arial" panose="020B0604020202020204" pitchFamily="34" charset="0"/>
                <a:cs typeface="Arial" panose="020B0604020202020204" pitchFamily="34" charset="0"/>
              </a:rPr>
              <a:t>: 1.5 hours/acre</a:t>
            </a:r>
            <a:endParaRPr lang="en-US" sz="1600" b="0" dirty="0">
              <a:solidFill>
                <a:schemeClr val="tx1"/>
              </a:solidFill>
              <a:latin typeface="Arial" panose="020B0604020202020204" pitchFamily="34"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B0A47079-7555-4B3D-A028-FD6937FA5DA6}"/>
              </a:ext>
            </a:extLst>
          </p:cNvPr>
          <p:cNvGraphicFramePr>
            <a:graphicFrameLocks noGrp="1"/>
          </p:cNvGraphicFramePr>
          <p:nvPr>
            <p:extLst>
              <p:ext uri="{D42A27DB-BD31-4B8C-83A1-F6EECF244321}">
                <p14:modId xmlns:p14="http://schemas.microsoft.com/office/powerpoint/2010/main" val="994729313"/>
              </p:ext>
            </p:extLst>
          </p:nvPr>
        </p:nvGraphicFramePr>
        <p:xfrm>
          <a:off x="954897" y="2462145"/>
          <a:ext cx="6781800" cy="3414560"/>
        </p:xfrm>
        <a:graphic>
          <a:graphicData uri="http://schemas.openxmlformats.org/drawingml/2006/table">
            <a:tbl>
              <a:tblPr firstRow="1" bandRow="1">
                <a:tableStyleId>{5C22544A-7EE6-4342-B048-85BDC9FD1C3A}</a:tableStyleId>
              </a:tblPr>
              <a:tblGrid>
                <a:gridCol w="3560445">
                  <a:extLst>
                    <a:ext uri="{9D8B030D-6E8A-4147-A177-3AD203B41FA5}">
                      <a16:colId xmlns:a16="http://schemas.microsoft.com/office/drawing/2014/main" val="20000"/>
                    </a:ext>
                  </a:extLst>
                </a:gridCol>
                <a:gridCol w="3221355">
                  <a:extLst>
                    <a:ext uri="{9D8B030D-6E8A-4147-A177-3AD203B41FA5}">
                      <a16:colId xmlns:a16="http://schemas.microsoft.com/office/drawing/2014/main" val="20001"/>
                    </a:ext>
                  </a:extLst>
                </a:gridCol>
              </a:tblGrid>
              <a:tr h="395028">
                <a:tc gridSpan="2">
                  <a:txBody>
                    <a:bodyPr/>
                    <a:lstStyle/>
                    <a:p>
                      <a:r>
                        <a:rPr lang="en-US" sz="1400" dirty="0">
                          <a:latin typeface="Arial" panose="020B0604020202020204" pitchFamily="34" charset="0"/>
                          <a:cs typeface="Arial" panose="020B0604020202020204" pitchFamily="34" charset="0"/>
                        </a:rPr>
                        <a:t>Changes</a:t>
                      </a:r>
                      <a:r>
                        <a:rPr lang="en-US" sz="1400" baseline="0" dirty="0">
                          <a:latin typeface="Arial" panose="020B0604020202020204" pitchFamily="34" charset="0"/>
                          <a:cs typeface="Arial" panose="020B0604020202020204" pitchFamily="34" charset="0"/>
                        </a:rPr>
                        <a:t> Associated with </a:t>
                      </a:r>
                      <a:r>
                        <a:rPr lang="en-US" sz="1400" dirty="0">
                          <a:latin typeface="Arial" panose="020B0604020202020204" pitchFamily="34" charset="0"/>
                          <a:cs typeface="Arial" panose="020B0604020202020204" pitchFamily="34" charset="0"/>
                        </a:rPr>
                        <a:t>Adopting</a:t>
                      </a:r>
                      <a:r>
                        <a:rPr lang="en-US" sz="1400" baseline="0" dirty="0">
                          <a:latin typeface="Arial" panose="020B0604020202020204" pitchFamily="34" charset="0"/>
                          <a:cs typeface="Arial" panose="020B0604020202020204" pitchFamily="34" charset="0"/>
                        </a:rPr>
                        <a:t> BDM</a:t>
                      </a:r>
                      <a:endParaRPr lang="en-US" sz="1400" dirty="0">
                        <a:latin typeface="Arial" panose="020B0604020202020204" pitchFamily="34" charset="0"/>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00"/>
                  </a:ext>
                </a:extLst>
              </a:tr>
              <a:tr h="1130972">
                <a:tc>
                  <a:txBody>
                    <a:bodyPr/>
                    <a:lstStyle/>
                    <a:p>
                      <a:r>
                        <a:rPr lang="en-US" sz="1400" b="1" dirty="0">
                          <a:latin typeface="Arial" panose="020B0604020202020204" pitchFamily="34" charset="0"/>
                          <a:cs typeface="Arial" panose="020B0604020202020204" pitchFamily="34" charset="0"/>
                        </a:rPr>
                        <a:t>Additional Cost (AC):                </a:t>
                      </a:r>
                      <a:r>
                        <a:rPr lang="en-US" sz="1400" b="1" dirty="0">
                          <a:solidFill>
                            <a:srgbClr val="0000FF"/>
                          </a:solidFill>
                          <a:latin typeface="Arial" panose="020B0604020202020204" pitchFamily="34" charset="0"/>
                          <a:cs typeface="Arial" panose="020B0604020202020204" pitchFamily="34" charset="0"/>
                        </a:rPr>
                        <a:t>$218.00</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BDM material cost:  </a:t>
                      </a:r>
                      <a:r>
                        <a:rPr lang="en-US" sz="1400" baseline="0" dirty="0">
                          <a:latin typeface="Arial" panose="020B0604020202020204" pitchFamily="34" charset="0"/>
                          <a:cs typeface="Arial" panose="020B0604020202020204" pitchFamily="34" charset="0"/>
                        </a:rPr>
                        <a:t>              </a:t>
                      </a:r>
                      <a:r>
                        <a:rPr lang="en-US" sz="1400" b="1" baseline="0" dirty="0">
                          <a:solidFill>
                            <a:srgbClr val="0000FF"/>
                          </a:solidFill>
                          <a:latin typeface="Arial" panose="020B0604020202020204" pitchFamily="34" charset="0"/>
                          <a:cs typeface="Arial" panose="020B0604020202020204" pitchFamily="34" charset="0"/>
                        </a:rPr>
                        <a:t>$218.00</a:t>
                      </a:r>
                    </a:p>
                  </a:txBody>
                  <a:tcPr/>
                </a:tc>
                <a:tc>
                  <a:txBody>
                    <a:bodyPr/>
                    <a:lstStyle/>
                    <a:p>
                      <a:r>
                        <a:rPr lang="en-US" sz="1400" b="1" dirty="0">
                          <a:latin typeface="Arial" panose="020B0604020202020204" pitchFamily="34" charset="0"/>
                          <a:cs typeface="Arial" panose="020B0604020202020204" pitchFamily="34" charset="0"/>
                        </a:rPr>
                        <a:t>Additional Income (AI):         </a:t>
                      </a:r>
                      <a:r>
                        <a:rPr lang="en-US" sz="1400" b="1" dirty="0">
                          <a:solidFill>
                            <a:srgbClr val="0000FF"/>
                          </a:solidFill>
                          <a:latin typeface="Arial" panose="020B0604020202020204" pitchFamily="34" charset="0"/>
                          <a:cs typeface="Arial" panose="020B0604020202020204" pitchFamily="34" charset="0"/>
                        </a:rPr>
                        <a:t>$0</a:t>
                      </a:r>
                    </a:p>
                    <a:p>
                      <a:pPr marL="285750" indent="-285750">
                        <a:buFont typeface="Arial" panose="020B0604020202020204" pitchFamily="34" charset="0"/>
                        <a:buChar char="•"/>
                      </a:pPr>
                      <a:r>
                        <a:rPr lang="en-US" sz="1400" b="1" baseline="0" dirty="0">
                          <a:latin typeface="Arial" panose="020B0604020202020204" pitchFamily="34" charset="0"/>
                          <a:cs typeface="Arial" panose="020B0604020202020204" pitchFamily="34" charset="0"/>
                        </a:rPr>
                        <a:t>Current assumption: </a:t>
                      </a:r>
                      <a:r>
                        <a:rPr lang="en-US" sz="1400" baseline="0" dirty="0">
                          <a:latin typeface="Arial" panose="020B0604020202020204" pitchFamily="34" charset="0"/>
                          <a:cs typeface="Arial" panose="020B0604020202020204" pitchFamily="34" charset="0"/>
                        </a:rPr>
                        <a:t>No changes in prices and yields.</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087681">
                <a:tc>
                  <a:txBody>
                    <a:bodyPr/>
                    <a:lstStyle/>
                    <a:p>
                      <a:r>
                        <a:rPr lang="en-US" sz="1400" b="1" kern="1200" dirty="0">
                          <a:solidFill>
                            <a:schemeClr val="dk1"/>
                          </a:solidFill>
                          <a:latin typeface="Arial" panose="020B0604020202020204" pitchFamily="34" charset="0"/>
                          <a:ea typeface="+mn-ea"/>
                          <a:cs typeface="Arial" panose="020B0604020202020204" pitchFamily="34" charset="0"/>
                        </a:rPr>
                        <a:t>Reduced Income (RI):               </a:t>
                      </a:r>
                      <a:r>
                        <a:rPr lang="en-US" sz="1400" b="1" dirty="0">
                          <a:solidFill>
                            <a:srgbClr val="0000FF"/>
                          </a:solidFill>
                          <a:latin typeface="Arial" panose="020B0604020202020204" pitchFamily="34" charset="0"/>
                          <a:cs typeface="Arial" panose="020B0604020202020204" pitchFamily="34" charset="0"/>
                        </a:rPr>
                        <a:t>$0</a:t>
                      </a:r>
                      <a:endParaRPr lang="en-US" sz="1400" b="1" kern="1200" dirty="0">
                        <a:solidFill>
                          <a:schemeClr val="dk1"/>
                        </a:solidFill>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Current assumption</a:t>
                      </a:r>
                      <a:r>
                        <a:rPr lang="en-US" sz="1400" dirty="0">
                          <a:latin typeface="Arial" panose="020B0604020202020204" pitchFamily="34" charset="0"/>
                          <a:cs typeface="Arial" panose="020B0604020202020204" pitchFamily="34" charset="0"/>
                        </a:rPr>
                        <a:t>: no changes in prices and</a:t>
                      </a:r>
                      <a:r>
                        <a:rPr lang="en-US" sz="1400" baseline="0" dirty="0">
                          <a:latin typeface="Arial" panose="020B0604020202020204" pitchFamily="34" charset="0"/>
                          <a:cs typeface="Arial" panose="020B0604020202020204" pitchFamily="34" charset="0"/>
                        </a:rPr>
                        <a:t> yield due to BDMs adoption</a:t>
                      </a:r>
                      <a:endParaRPr lang="en-US" sz="1400" dirty="0">
                        <a:latin typeface="Arial" panose="020B0604020202020204" pitchFamily="34" charset="0"/>
                        <a:cs typeface="Arial" panose="020B0604020202020204" pitchFamily="34" charset="0"/>
                      </a:endParaRPr>
                    </a:p>
                  </a:txBody>
                  <a:tcPr/>
                </a:tc>
                <a:tc>
                  <a:txBody>
                    <a:bodyPr/>
                    <a:lstStyle/>
                    <a:p>
                      <a:r>
                        <a:rPr lang="en-US" sz="1400" b="1" kern="1200" dirty="0">
                          <a:solidFill>
                            <a:schemeClr val="dk1"/>
                          </a:solidFill>
                          <a:latin typeface="Arial" panose="020B0604020202020204" pitchFamily="34" charset="0"/>
                          <a:ea typeface="+mn-ea"/>
                          <a:cs typeface="Arial" panose="020B0604020202020204" pitchFamily="34" charset="0"/>
                        </a:rPr>
                        <a:t>Reduced Costs(RC):             </a:t>
                      </a:r>
                      <a:r>
                        <a:rPr lang="en-US" sz="1400" b="1" kern="1200" dirty="0">
                          <a:solidFill>
                            <a:srgbClr val="0000FF"/>
                          </a:solidFill>
                          <a:latin typeface="Arial" panose="020B0604020202020204" pitchFamily="34" charset="0"/>
                          <a:ea typeface="+mn-ea"/>
                          <a:cs typeface="Arial" panose="020B0604020202020204" pitchFamily="34" charset="0"/>
                        </a:rPr>
                        <a:t>$236.12</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Labor savings:</a:t>
                      </a:r>
                      <a:r>
                        <a:rPr lang="en-US" sz="1400" baseline="0" dirty="0">
                          <a:latin typeface="Arial" panose="020B0604020202020204" pitchFamily="34" charset="0"/>
                          <a:cs typeface="Arial" panose="020B0604020202020204" pitchFamily="34" charset="0"/>
                        </a:rPr>
                        <a:t>                   </a:t>
                      </a:r>
                      <a:r>
                        <a:rPr lang="en-US" sz="1400" b="1" baseline="0" dirty="0">
                          <a:solidFill>
                            <a:srgbClr val="0000FF"/>
                          </a:solidFill>
                          <a:latin typeface="Arial" panose="020B0604020202020204" pitchFamily="34" charset="0"/>
                          <a:cs typeface="Arial" panose="020B0604020202020204" pitchFamily="34" charset="0"/>
                        </a:rPr>
                        <a:t>$225.07</a:t>
                      </a:r>
                    </a:p>
                    <a:p>
                      <a:pPr marL="285750" indent="-285750">
                        <a:buFont typeface="Arial" panose="020B0604020202020204" pitchFamily="34" charset="0"/>
                        <a:buChar char="•"/>
                      </a:pPr>
                      <a:r>
                        <a:rPr lang="en-US" sz="1400" baseline="0" dirty="0">
                          <a:latin typeface="Arial" panose="020B0604020202020204" pitchFamily="34" charset="0"/>
                          <a:cs typeface="Arial" panose="020B0604020202020204" pitchFamily="34" charset="0"/>
                        </a:rPr>
                        <a:t>Disposal savings:              </a:t>
                      </a:r>
                      <a:r>
                        <a:rPr lang="en-US" sz="1400" b="1" baseline="0" dirty="0">
                          <a:solidFill>
                            <a:srgbClr val="0000FF"/>
                          </a:solidFill>
                          <a:latin typeface="Arial" panose="020B0604020202020204" pitchFamily="34" charset="0"/>
                          <a:cs typeface="Arial" panose="020B0604020202020204" pitchFamily="34" charset="0"/>
                        </a:rPr>
                        <a:t>$11.05</a:t>
                      </a:r>
                    </a:p>
                  </a:txBody>
                  <a:tcPr/>
                </a:tc>
                <a:extLst>
                  <a:ext uri="{0D108BD9-81ED-4DB2-BD59-A6C34878D82A}">
                    <a16:rowId xmlns:a16="http://schemas.microsoft.com/office/drawing/2014/main" val="10002"/>
                  </a:ext>
                </a:extLst>
              </a:tr>
              <a:tr h="395028">
                <a:tc>
                  <a:txBody>
                    <a:bodyPr/>
                    <a:lstStyle/>
                    <a:p>
                      <a:r>
                        <a:rPr lang="en-US" sz="1400" b="1" kern="1200" dirty="0">
                          <a:solidFill>
                            <a:schemeClr val="dk1"/>
                          </a:solidFill>
                          <a:latin typeface="Arial" panose="020B0604020202020204" pitchFamily="34" charset="0"/>
                          <a:ea typeface="+mn-ea"/>
                          <a:cs typeface="Arial" panose="020B0604020202020204" pitchFamily="34" charset="0"/>
                        </a:rPr>
                        <a:t>A. Total AC and RI:                    </a:t>
                      </a:r>
                      <a:r>
                        <a:rPr lang="en-US" sz="1400" b="1" kern="1200" dirty="0">
                          <a:solidFill>
                            <a:srgbClr val="0000FF"/>
                          </a:solidFill>
                          <a:latin typeface="Arial" panose="020B0604020202020204" pitchFamily="34" charset="0"/>
                          <a:ea typeface="+mn-ea"/>
                          <a:cs typeface="Arial" panose="020B0604020202020204" pitchFamily="34" charset="0"/>
                        </a:rPr>
                        <a:t>$218.00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panose="020B0604020202020204" pitchFamily="34" charset="0"/>
                          <a:ea typeface="+mn-ea"/>
                          <a:cs typeface="Arial" panose="020B0604020202020204" pitchFamily="34" charset="0"/>
                        </a:rPr>
                        <a:t>B. Total AI and RC:                </a:t>
                      </a:r>
                      <a:r>
                        <a:rPr lang="en-US" sz="1400" b="1" kern="1200" dirty="0">
                          <a:solidFill>
                            <a:srgbClr val="0000FF"/>
                          </a:solidFill>
                          <a:latin typeface="Arial" panose="020B0604020202020204" pitchFamily="34" charset="0"/>
                          <a:ea typeface="+mn-ea"/>
                          <a:cs typeface="Arial" panose="020B0604020202020204" pitchFamily="34" charset="0"/>
                        </a:rPr>
                        <a:t>$236.12</a:t>
                      </a:r>
                    </a:p>
                  </a:txBody>
                  <a:tcPr/>
                </a:tc>
                <a:extLst>
                  <a:ext uri="{0D108BD9-81ED-4DB2-BD59-A6C34878D82A}">
                    <a16:rowId xmlns:a16="http://schemas.microsoft.com/office/drawing/2014/main" val="10003"/>
                  </a:ext>
                </a:extLst>
              </a:tr>
              <a:tr h="405851">
                <a:tc gridSpan="2">
                  <a:txBody>
                    <a:bodyPr/>
                    <a:lstStyle/>
                    <a:p>
                      <a:pPr algn="ctr"/>
                      <a:r>
                        <a:rPr lang="en-US" sz="1400" b="1" dirty="0">
                          <a:latin typeface="Arial" panose="020B0604020202020204" pitchFamily="34" charset="0"/>
                          <a:cs typeface="Arial" panose="020B0604020202020204" pitchFamily="34" charset="0"/>
                        </a:rPr>
                        <a:t>Net</a:t>
                      </a:r>
                      <a:r>
                        <a:rPr lang="en-US" sz="1400" b="1" baseline="0" dirty="0">
                          <a:latin typeface="Arial" panose="020B0604020202020204" pitchFamily="34" charset="0"/>
                          <a:cs typeface="Arial" panose="020B0604020202020204" pitchFamily="34" charset="0"/>
                        </a:rPr>
                        <a:t> Change in Profit (B-A): </a:t>
                      </a:r>
                      <a:r>
                        <a:rPr lang="en-US" sz="1400" b="1" baseline="0" dirty="0">
                          <a:solidFill>
                            <a:srgbClr val="0000FF"/>
                          </a:solidFill>
                          <a:latin typeface="Arial" panose="020B0604020202020204" pitchFamily="34" charset="0"/>
                          <a:cs typeface="Arial" panose="020B0604020202020204" pitchFamily="34" charset="0"/>
                        </a:rPr>
                        <a:t>$18.12</a:t>
                      </a:r>
                      <a:endParaRPr lang="en-US" sz="1400" b="1" dirty="0">
                        <a:solidFill>
                          <a:srgbClr val="0000FF"/>
                        </a:solidFill>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45184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chor="ctr">
            <a:noAutofit/>
          </a:bodyPr>
          <a:lstStyle/>
          <a:p>
            <a:r>
              <a:rPr lang="en-US" altLang="zh-CN" sz="4000" b="1" dirty="0">
                <a:solidFill>
                  <a:schemeClr val="bg1"/>
                </a:solidFill>
                <a:latin typeface="Arial" panose="020B0604020202020204" pitchFamily="34" charset="0"/>
                <a:cs typeface="Arial" panose="020B0604020202020204" pitchFamily="34" charset="0"/>
              </a:rPr>
              <a:t>Sensitivity Analysis: BDM cost</a:t>
            </a:r>
            <a:endParaRPr lang="en-US" sz="4000" b="1" dirty="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4" descr="Image result for washington state university logo">
            <a:extLst>
              <a:ext uri="{FF2B5EF4-FFF2-40B4-BE49-F238E27FC236}">
                <a16:creationId xmlns:a16="http://schemas.microsoft.com/office/drawing/2014/main" id="{9A07E7DC-15D1-4134-AECD-FEAB63E383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128" y="6045239"/>
            <a:ext cx="2128075" cy="88669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C3DC124-BB16-43F5-AF34-2A55B585B5CA}"/>
              </a:ext>
            </a:extLst>
          </p:cNvPr>
          <p:cNvSpPr txBox="1"/>
          <p:nvPr/>
        </p:nvSpPr>
        <p:spPr>
          <a:xfrm>
            <a:off x="2731146" y="6509762"/>
            <a:ext cx="2476172" cy="307777"/>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hlinkClick r:id="rId3"/>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117F70C-E16B-41BF-A7E3-0FE5780E97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9076" y="6045239"/>
            <a:ext cx="2356068" cy="844469"/>
          </a:xfrm>
          <a:prstGeom prst="rect">
            <a:avLst/>
          </a:prstGeom>
        </p:spPr>
      </p:pic>
      <p:pic>
        <p:nvPicPr>
          <p:cNvPr id="17" name="Picture 2" descr="Image result for western sare logo">
            <a:extLst>
              <a:ext uri="{FF2B5EF4-FFF2-40B4-BE49-F238E27FC236}">
                <a16:creationId xmlns:a16="http://schemas.microsoft.com/office/drawing/2014/main" id="{39C8B577-6913-48C9-BEBF-769255FCF4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3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1D58328A-23F5-459D-9846-C08E4D0B772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64223" y="6134947"/>
            <a:ext cx="1302831" cy="646640"/>
          </a:xfrm>
          <a:prstGeom prst="rect">
            <a:avLst/>
          </a:prstGeom>
        </p:spPr>
      </p:pic>
      <p:graphicFrame>
        <p:nvGraphicFramePr>
          <p:cNvPr id="8" name="Chart 7">
            <a:extLst>
              <a:ext uri="{FF2B5EF4-FFF2-40B4-BE49-F238E27FC236}">
                <a16:creationId xmlns:a16="http://schemas.microsoft.com/office/drawing/2014/main" id="{9F0A925D-C763-4A9E-90CD-7D44E50AE859}"/>
              </a:ext>
            </a:extLst>
          </p:cNvPr>
          <p:cNvGraphicFramePr/>
          <p:nvPr>
            <p:extLst>
              <p:ext uri="{D42A27DB-BD31-4B8C-83A1-F6EECF244321}">
                <p14:modId xmlns:p14="http://schemas.microsoft.com/office/powerpoint/2010/main" val="485803366"/>
              </p:ext>
            </p:extLst>
          </p:nvPr>
        </p:nvGraphicFramePr>
        <p:xfrm>
          <a:off x="758199" y="904228"/>
          <a:ext cx="7203233" cy="4556772"/>
        </p:xfrm>
        <a:graphic>
          <a:graphicData uri="http://schemas.openxmlformats.org/drawingml/2006/chart">
            <c:chart xmlns:c="http://schemas.openxmlformats.org/drawingml/2006/chart" xmlns:r="http://schemas.openxmlformats.org/officeDocument/2006/relationships" r:id="rId7"/>
          </a:graphicData>
        </a:graphic>
      </p:graphicFrame>
      <p:sp>
        <p:nvSpPr>
          <p:cNvPr id="9" name="Callout: Line 8">
            <a:extLst>
              <a:ext uri="{FF2B5EF4-FFF2-40B4-BE49-F238E27FC236}">
                <a16:creationId xmlns:a16="http://schemas.microsoft.com/office/drawing/2014/main" id="{0C2DDE4D-8EED-404F-B3E8-5D3BD06A76AC}"/>
              </a:ext>
            </a:extLst>
          </p:cNvPr>
          <p:cNvSpPr/>
          <p:nvPr/>
        </p:nvSpPr>
        <p:spPr>
          <a:xfrm>
            <a:off x="4284005" y="1744825"/>
            <a:ext cx="1846626" cy="559838"/>
          </a:xfrm>
          <a:prstGeom prst="borderCallout1">
            <a:avLst>
              <a:gd name="adj1" fmla="val 107083"/>
              <a:gd name="adj2" fmla="val 25521"/>
              <a:gd name="adj3" fmla="val 237006"/>
              <a:gd name="adj4" fmla="val 2551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At $229/roll, </a:t>
            </a:r>
          </a:p>
          <a:p>
            <a:pPr algn="ctr"/>
            <a:r>
              <a:rPr lang="en-US" sz="1400" dirty="0">
                <a:latin typeface="Arial" panose="020B0604020202020204" pitchFamily="34" charset="0"/>
                <a:cs typeface="Arial" panose="020B0604020202020204" pitchFamily="34" charset="0"/>
              </a:rPr>
              <a:t>Profit</a:t>
            </a:r>
            <a:r>
              <a:rPr lang="en-US" sz="1400" baseline="-25000" dirty="0">
                <a:latin typeface="Arial" panose="020B0604020202020204" pitchFamily="34" charset="0"/>
                <a:cs typeface="Arial" panose="020B0604020202020204" pitchFamily="34" charset="0"/>
              </a:rPr>
              <a:t>BDM</a:t>
            </a:r>
            <a:r>
              <a:rPr lang="en-US" sz="1400" dirty="0">
                <a:latin typeface="Arial" panose="020B0604020202020204" pitchFamily="34" charset="0"/>
                <a:cs typeface="Arial" panose="020B0604020202020204" pitchFamily="34" charset="0"/>
              </a:rPr>
              <a:t> = Profit</a:t>
            </a:r>
            <a:r>
              <a:rPr lang="en-US" sz="1400" baseline="-25000" dirty="0">
                <a:latin typeface="Arial" panose="020B0604020202020204" pitchFamily="34" charset="0"/>
                <a:cs typeface="Arial" panose="020B0604020202020204" pitchFamily="34" charset="0"/>
              </a:rPr>
              <a:t>PE</a:t>
            </a:r>
          </a:p>
        </p:txBody>
      </p:sp>
    </p:spTree>
    <p:extLst>
      <p:ext uri="{BB962C8B-B14F-4D97-AF65-F5344CB8AC3E}">
        <p14:creationId xmlns:p14="http://schemas.microsoft.com/office/powerpoint/2010/main" val="267654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chor="ctr">
            <a:noAutofit/>
          </a:bodyPr>
          <a:lstStyle/>
          <a:p>
            <a:r>
              <a:rPr lang="en-US" altLang="zh-CN" sz="4000" b="1" dirty="0">
                <a:solidFill>
                  <a:schemeClr val="bg1"/>
                </a:solidFill>
                <a:latin typeface="Arial" panose="020B0604020202020204" pitchFamily="34" charset="0"/>
                <a:cs typeface="Arial" panose="020B0604020202020204" pitchFamily="34" charset="0"/>
              </a:rPr>
              <a:t>Sensitivity Analysis: Labor hours</a:t>
            </a:r>
            <a:endParaRPr lang="en-US" sz="4000" b="1" dirty="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4" descr="Image result for washington state university logo">
            <a:extLst>
              <a:ext uri="{FF2B5EF4-FFF2-40B4-BE49-F238E27FC236}">
                <a16:creationId xmlns:a16="http://schemas.microsoft.com/office/drawing/2014/main" id="{9A07E7DC-15D1-4134-AECD-FEAB63E383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128" y="6045239"/>
            <a:ext cx="2128075" cy="88669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C3DC124-BB16-43F5-AF34-2A55B585B5CA}"/>
              </a:ext>
            </a:extLst>
          </p:cNvPr>
          <p:cNvSpPr txBox="1"/>
          <p:nvPr/>
        </p:nvSpPr>
        <p:spPr>
          <a:xfrm>
            <a:off x="2731146" y="6509762"/>
            <a:ext cx="2476172" cy="307777"/>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hlinkClick r:id="rId3"/>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117F70C-E16B-41BF-A7E3-0FE5780E97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9076" y="6045239"/>
            <a:ext cx="2356068" cy="844469"/>
          </a:xfrm>
          <a:prstGeom prst="rect">
            <a:avLst/>
          </a:prstGeom>
        </p:spPr>
      </p:pic>
      <p:pic>
        <p:nvPicPr>
          <p:cNvPr id="17" name="Picture 2" descr="Image result for western sare logo">
            <a:extLst>
              <a:ext uri="{FF2B5EF4-FFF2-40B4-BE49-F238E27FC236}">
                <a16:creationId xmlns:a16="http://schemas.microsoft.com/office/drawing/2014/main" id="{39C8B577-6913-48C9-BEBF-769255FCF4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3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1D58328A-23F5-459D-9846-C08E4D0B772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64223" y="6134947"/>
            <a:ext cx="1302831" cy="646640"/>
          </a:xfrm>
          <a:prstGeom prst="rect">
            <a:avLst/>
          </a:prstGeom>
        </p:spPr>
      </p:pic>
      <p:graphicFrame>
        <p:nvGraphicFramePr>
          <p:cNvPr id="8" name="Chart 7">
            <a:extLst>
              <a:ext uri="{FF2B5EF4-FFF2-40B4-BE49-F238E27FC236}">
                <a16:creationId xmlns:a16="http://schemas.microsoft.com/office/drawing/2014/main" id="{9F0A925D-C763-4A9E-90CD-7D44E50AE859}"/>
              </a:ext>
            </a:extLst>
          </p:cNvPr>
          <p:cNvGraphicFramePr/>
          <p:nvPr>
            <p:extLst>
              <p:ext uri="{D42A27DB-BD31-4B8C-83A1-F6EECF244321}">
                <p14:modId xmlns:p14="http://schemas.microsoft.com/office/powerpoint/2010/main" val="1673095652"/>
              </p:ext>
            </p:extLst>
          </p:nvPr>
        </p:nvGraphicFramePr>
        <p:xfrm>
          <a:off x="758199" y="904228"/>
          <a:ext cx="7203233" cy="4556772"/>
        </p:xfrm>
        <a:graphic>
          <a:graphicData uri="http://schemas.openxmlformats.org/drawingml/2006/chart">
            <c:chart xmlns:c="http://schemas.openxmlformats.org/drawingml/2006/chart" xmlns:r="http://schemas.openxmlformats.org/officeDocument/2006/relationships" r:id="rId7"/>
          </a:graphicData>
        </a:graphic>
      </p:graphicFrame>
      <p:sp>
        <p:nvSpPr>
          <p:cNvPr id="4" name="Callout: Line 3">
            <a:extLst>
              <a:ext uri="{FF2B5EF4-FFF2-40B4-BE49-F238E27FC236}">
                <a16:creationId xmlns:a16="http://schemas.microsoft.com/office/drawing/2014/main" id="{EFBA89A1-5016-4D2E-B3F0-BBF260CFEEEA}"/>
              </a:ext>
            </a:extLst>
          </p:cNvPr>
          <p:cNvSpPr/>
          <p:nvPr/>
        </p:nvSpPr>
        <p:spPr>
          <a:xfrm>
            <a:off x="2975522" y="1744824"/>
            <a:ext cx="1987420" cy="559837"/>
          </a:xfrm>
          <a:prstGeom prst="borderCallout1">
            <a:avLst>
              <a:gd name="adj1" fmla="val 105137"/>
              <a:gd name="adj2" fmla="val 70326"/>
              <a:gd name="adj3" fmla="val 250146"/>
              <a:gd name="adj4" fmla="val 7070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00" dirty="0">
                <a:latin typeface="Arial" panose="020B0604020202020204" pitchFamily="34" charset="0"/>
                <a:cs typeface="Arial" panose="020B0604020202020204" pitchFamily="34" charset="0"/>
              </a:rPr>
              <a:t>At about 16 hours/acre, </a:t>
            </a:r>
          </a:p>
          <a:p>
            <a:pPr algn="ctr"/>
            <a:r>
              <a:rPr lang="en-US" sz="1300" dirty="0">
                <a:latin typeface="Arial" panose="020B0604020202020204" pitchFamily="34" charset="0"/>
                <a:cs typeface="Arial" panose="020B0604020202020204" pitchFamily="34" charset="0"/>
              </a:rPr>
              <a:t>Profit</a:t>
            </a:r>
            <a:r>
              <a:rPr lang="en-US" sz="1300" baseline="-25000" dirty="0">
                <a:latin typeface="Arial" panose="020B0604020202020204" pitchFamily="34" charset="0"/>
                <a:cs typeface="Arial" panose="020B0604020202020204" pitchFamily="34" charset="0"/>
              </a:rPr>
              <a:t>BDM</a:t>
            </a:r>
            <a:r>
              <a:rPr lang="en-US" sz="1300" dirty="0">
                <a:latin typeface="Arial" panose="020B0604020202020204" pitchFamily="34" charset="0"/>
                <a:cs typeface="Arial" panose="020B0604020202020204" pitchFamily="34" charset="0"/>
              </a:rPr>
              <a:t> = Profit</a:t>
            </a:r>
            <a:r>
              <a:rPr lang="en-US" sz="1300" baseline="-25000" dirty="0">
                <a:latin typeface="Arial" panose="020B0604020202020204" pitchFamily="34" charset="0"/>
                <a:cs typeface="Arial" panose="020B0604020202020204" pitchFamily="34" charset="0"/>
              </a:rPr>
              <a:t>PE</a:t>
            </a:r>
          </a:p>
        </p:txBody>
      </p:sp>
    </p:spTree>
    <p:extLst>
      <p:ext uri="{BB962C8B-B14F-4D97-AF65-F5344CB8AC3E}">
        <p14:creationId xmlns:p14="http://schemas.microsoft.com/office/powerpoint/2010/main" val="3742634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1262</TotalTime>
  <Words>1663</Words>
  <Application>Microsoft Office PowerPoint</Application>
  <PresentationFormat>On-screen Show (4:3)</PresentationFormat>
  <Paragraphs>190</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Shrestha, Srijana</dc:creator>
  <cp:lastModifiedBy>Shrestha, Srijana</cp:lastModifiedBy>
  <cp:revision>97</cp:revision>
  <cp:lastPrinted>2021-06-23T19:18:07Z</cp:lastPrinted>
  <dcterms:created xsi:type="dcterms:W3CDTF">2020-11-11T21:01:45Z</dcterms:created>
  <dcterms:modified xsi:type="dcterms:W3CDTF">2021-07-07T23:18:58Z</dcterms:modified>
</cp:coreProperties>
</file>